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7"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E  </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新趋势卷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E26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中考新考法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）如图所示装置可用来测量金属棒受热时微小的伸长量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激光笔固定在杠杆右端，杠杆可在竖直平面内转动；标尺竖直放置，通过激光点在标尺上移动的距离来反映金属棒的伸长量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开始时，将金属棒上端固定并保持竖直，下端轻触杠杆，杠杆和激光束在同一水平直线上，光点在标尺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刻度处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94806" y="3629557"/>
            <a:ext cx="6140083" cy="2668575"/>
          </a:xfrm>
          <a:prstGeom prst="rect">
            <a:avLst/>
          </a:prstGeom>
        </p:spPr>
      </p:pic>
    </p:spTree>
    <p:extLst>
      <p:ext uri="{BB962C8B-B14F-4D97-AF65-F5344CB8AC3E}">
        <p14:creationId xmlns:p14="http://schemas.microsoft.com/office/powerpoint/2010/main" val="1901099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加热金属棒，光点会在标尺上向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棒进行实验，实验数据如表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i="1"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i="1"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分别表示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棒在不同温度</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时，光点在标尺上的刻度值</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4175996833"/>
              </p:ext>
            </p:extLst>
          </p:nvPr>
        </p:nvGraphicFramePr>
        <p:xfrm>
          <a:off x="766614" y="2636912"/>
          <a:ext cx="10971214" cy="2194560"/>
        </p:xfrm>
        <a:graphic>
          <a:graphicData uri="http://schemas.openxmlformats.org/drawingml/2006/table">
            <a:tbl>
              <a:tblPr firstRow="1" firstCol="1" bandRow="1"/>
              <a:tblGrid>
                <a:gridCol w="2530974">
                  <a:extLst>
                    <a:ext uri="{9D8B030D-6E8A-4147-A177-3AD203B41FA5}">
                      <a16:colId xmlns:a16="http://schemas.microsoft.com/office/drawing/2014/main" val="2185093775"/>
                    </a:ext>
                  </a:extLst>
                </a:gridCol>
                <a:gridCol w="1688048">
                  <a:extLst>
                    <a:ext uri="{9D8B030D-6E8A-4147-A177-3AD203B41FA5}">
                      <a16:colId xmlns:a16="http://schemas.microsoft.com/office/drawing/2014/main" val="2196693251"/>
                    </a:ext>
                  </a:extLst>
                </a:gridCol>
                <a:gridCol w="1688048">
                  <a:extLst>
                    <a:ext uri="{9D8B030D-6E8A-4147-A177-3AD203B41FA5}">
                      <a16:colId xmlns:a16="http://schemas.microsoft.com/office/drawing/2014/main" val="163467651"/>
                    </a:ext>
                  </a:extLst>
                </a:gridCol>
                <a:gridCol w="1688048">
                  <a:extLst>
                    <a:ext uri="{9D8B030D-6E8A-4147-A177-3AD203B41FA5}">
                      <a16:colId xmlns:a16="http://schemas.microsoft.com/office/drawing/2014/main" val="423956508"/>
                    </a:ext>
                  </a:extLst>
                </a:gridCol>
                <a:gridCol w="1688048">
                  <a:extLst>
                    <a:ext uri="{9D8B030D-6E8A-4147-A177-3AD203B41FA5}">
                      <a16:colId xmlns:a16="http://schemas.microsoft.com/office/drawing/2014/main" val="4225166206"/>
                    </a:ext>
                  </a:extLst>
                </a:gridCol>
                <a:gridCol w="1688048">
                  <a:extLst>
                    <a:ext uri="{9D8B030D-6E8A-4147-A177-3AD203B41FA5}">
                      <a16:colId xmlns:a16="http://schemas.microsoft.com/office/drawing/2014/main" val="148980336"/>
                    </a:ext>
                  </a:extLst>
                </a:gridCol>
              </a:tblGrid>
              <a:tr h="548640">
                <a:tc>
                  <a:txBody>
                    <a:bodyPr/>
                    <a:lstStyle/>
                    <a:p>
                      <a:pPr algn="ctr">
                        <a:lnSpc>
                          <a:spcPct val="150000"/>
                        </a:lnSpc>
                        <a:spcAft>
                          <a:spcPts val="0"/>
                        </a:spcAft>
                      </a:pPr>
                      <a:r>
                        <a:rPr lang="zh-CN" sz="2400" kern="100">
                          <a:solidFill>
                            <a:srgbClr val="000000"/>
                          </a:solidFill>
                          <a:effectLst/>
                          <a:latin typeface="+mn-lt"/>
                          <a:ea typeface="仿宋" panose="02010609060101010101" pitchFamily="49" charset="-122"/>
                          <a:cs typeface="Times New Roman" panose="02020603050405020304" pitchFamily="18" charset="0"/>
                        </a:rPr>
                        <a:t>实验序号</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4</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3031448"/>
                  </a:ext>
                </a:extLst>
              </a:tr>
              <a:tr h="54864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t</a:t>
                      </a:r>
                      <a:r>
                        <a:rPr lang="en-US" sz="2400" kern="100">
                          <a:solidFill>
                            <a:srgbClr val="000000"/>
                          </a:solidFill>
                          <a:effectLst/>
                          <a:latin typeface="+mn-lt"/>
                          <a:ea typeface="仿宋" panose="02010609060101010101" pitchFamily="49" charset="-122"/>
                          <a:cs typeface="Times New Roman" panose="02020603050405020304" pitchFamily="18" charset="0"/>
                        </a:rPr>
                        <a:t>/</a:t>
                      </a:r>
                      <a:r>
                        <a:rPr lang="en-US" sz="2400" kern="100">
                          <a:solidFill>
                            <a:srgbClr val="000000"/>
                          </a:solidFill>
                          <a:effectLst/>
                          <a:latin typeface="+mn-lt"/>
                          <a:ea typeface="等线" panose="02010600030101010101" pitchFamily="2" charset="-122"/>
                          <a:cs typeface="Times New Roman" panose="02020603050405020304" pitchFamily="18" charset="0"/>
                        </a:rPr>
                        <a:t>℃</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40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55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70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85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4843658"/>
                  </a:ext>
                </a:extLst>
              </a:tr>
              <a:tr h="54864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d</a:t>
                      </a:r>
                      <a:r>
                        <a:rPr lang="en-US" sz="2400" i="1" kern="100" baseline="-25000">
                          <a:solidFill>
                            <a:srgbClr val="000000"/>
                          </a:solidFill>
                          <a:effectLst/>
                          <a:latin typeface="+mn-lt"/>
                          <a:ea typeface="仿宋" panose="02010609060101010101" pitchFamily="49" charset="-122"/>
                          <a:cs typeface="Times New Roman" panose="02020603050405020304" pitchFamily="18" charset="0"/>
                        </a:rPr>
                        <a:t>A</a:t>
                      </a:r>
                      <a:r>
                        <a:rPr lang="en-US" sz="2400" kern="100">
                          <a:solidFill>
                            <a:srgbClr val="000000"/>
                          </a:solidFill>
                          <a:effectLst/>
                          <a:latin typeface="+mn-lt"/>
                          <a:ea typeface="仿宋" panose="02010609060101010101" pitchFamily="49" charset="-122"/>
                          <a:cs typeface="Times New Roman" panose="02020603050405020304" pitchFamily="18" charset="0"/>
                        </a:rPr>
                        <a:t>/cm</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26</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4</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31</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5886589"/>
                  </a:ext>
                </a:extLst>
              </a:tr>
              <a:tr h="54864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d</a:t>
                      </a:r>
                      <a:r>
                        <a:rPr lang="en-US" sz="2400" i="1" kern="100" baseline="-25000">
                          <a:solidFill>
                            <a:srgbClr val="000000"/>
                          </a:solidFill>
                          <a:effectLst/>
                          <a:latin typeface="+mn-lt"/>
                          <a:ea typeface="仿宋" panose="02010609060101010101" pitchFamily="49" charset="-122"/>
                          <a:cs typeface="Times New Roman" panose="02020603050405020304" pitchFamily="18" charset="0"/>
                        </a:rPr>
                        <a:t>B</a:t>
                      </a:r>
                      <a:r>
                        <a:rPr lang="en-US" sz="2400" kern="100">
                          <a:solidFill>
                            <a:srgbClr val="000000"/>
                          </a:solidFill>
                          <a:effectLst/>
                          <a:latin typeface="+mn-lt"/>
                          <a:ea typeface="仿宋" panose="02010609060101010101" pitchFamily="49" charset="-122"/>
                          <a:cs typeface="Times New Roman" panose="02020603050405020304" pitchFamily="18" charset="0"/>
                        </a:rPr>
                        <a:t>/cm</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73</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44</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18</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6</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89</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7054484"/>
                  </a:ext>
                </a:extLst>
              </a:tr>
            </a:tbl>
          </a:graphicData>
        </a:graphic>
      </p:graphicFrame>
      <p:sp>
        <p:nvSpPr>
          <p:cNvPr id="4" name="矩形 3"/>
          <p:cNvSpPr/>
          <p:nvPr/>
        </p:nvSpPr>
        <p:spPr>
          <a:xfrm>
            <a:off x="360854" y="5036983"/>
            <a:ext cx="11376974" cy="1130246"/>
          </a:xfrm>
          <a:prstGeom prst="rect">
            <a:avLst/>
          </a:prstGeom>
        </p:spPr>
        <p:txBody>
          <a:bodyPr wrap="square">
            <a:spAutoFit/>
          </a:bodyPr>
          <a:lstStyle/>
          <a:p>
            <a:pPr algn="just">
              <a:lnSpc>
                <a:spcPct val="150000"/>
              </a:lnSpc>
              <a:spcAft>
                <a:spcPts val="0"/>
              </a:spcAft>
            </a:pPr>
            <a:r>
              <a:rPr lang="zh-CN" altLang="zh-CN" sz="2400" b="0" kern="100">
                <a:solidFill>
                  <a:srgbClr val="000000"/>
                </a:solidFill>
                <a:cs typeface="宋体" panose="02010600030101010101" pitchFamily="2" charset="-122"/>
              </a:rPr>
              <a:t>③</a:t>
            </a:r>
            <a:r>
              <a:rPr lang="zh-CN" altLang="zh-CN" sz="2400" b="0" kern="100">
                <a:solidFill>
                  <a:srgbClr val="000000"/>
                </a:solidFill>
                <a:cs typeface="Times New Roman" panose="02020603050405020304" pitchFamily="18" charset="0"/>
              </a:rPr>
              <a:t>分析数据可知：同一根金属棒温度升高得越多，伸长量越</a:t>
            </a:r>
            <a:r>
              <a:rPr lang="en-US" altLang="zh-CN" sz="2400" b="0" kern="100">
                <a:solidFill>
                  <a:srgbClr val="000000"/>
                </a:solidFill>
                <a:ea typeface="黑体" panose="02010609060101010101" pitchFamily="49" charset="-122"/>
                <a:cs typeface="Times New Roman" panose="02020603050405020304" pitchFamily="18" charset="0"/>
              </a:rPr>
              <a:t>__________</a:t>
            </a:r>
            <a:r>
              <a:rPr lang="zh-CN" altLang="zh-CN" sz="2400" b="0" kern="100">
                <a:solidFill>
                  <a:srgbClr val="000000"/>
                </a:solidFill>
                <a:cs typeface="Times New Roman" panose="02020603050405020304" pitchFamily="18" charset="0"/>
              </a:rPr>
              <a:t>；温度升高相同时，金属棒</a:t>
            </a:r>
            <a:r>
              <a:rPr lang="en-US" altLang="zh-CN" sz="2400" b="0" kern="100">
                <a:solidFill>
                  <a:srgbClr val="000000"/>
                </a:solidFill>
                <a:ea typeface="黑体" panose="02010609060101010101" pitchFamily="49" charset="-122"/>
                <a:cs typeface="Times New Roman" panose="02020603050405020304" pitchFamily="18" charset="0"/>
              </a:rPr>
              <a:t>__</a:t>
            </a:r>
            <a:r>
              <a:rPr lang="en-US" altLang="zh-CN" sz="2400" b="0" kern="100">
                <a:solidFill>
                  <a:srgbClr val="000000"/>
                </a:solidFill>
                <a:cs typeface="Times New Roman" panose="02020603050405020304" pitchFamily="18" charset="0"/>
              </a:rPr>
              <a:t>__</a:t>
            </a:r>
            <a:r>
              <a:rPr lang="en-US" altLang="zh-CN" sz="2400" b="0" kern="100">
                <a:solidFill>
                  <a:srgbClr val="000000"/>
                </a:solidFill>
                <a:ea typeface="黑体" panose="02010609060101010101" pitchFamily="49" charset="-122"/>
                <a:cs typeface="Times New Roman" panose="02020603050405020304" pitchFamily="18" charset="0"/>
              </a:rPr>
              <a:t>______</a:t>
            </a:r>
            <a:r>
              <a:rPr lang="zh-CN" altLang="zh-CN" sz="2400" b="0" kern="100">
                <a:solidFill>
                  <a:srgbClr val="000000"/>
                </a:solidFill>
                <a:cs typeface="Times New Roman" panose="02020603050405020304" pitchFamily="18" charset="0"/>
              </a:rPr>
              <a:t>（</a:t>
            </a:r>
            <a:r>
              <a:rPr lang="zh-CN" altLang="zh-CN" sz="2400" b="0" kern="100">
                <a:solidFill>
                  <a:srgbClr val="000000"/>
                </a:solidFill>
                <a:ea typeface="楷体" panose="02010609060101010101" pitchFamily="49" charset="-122"/>
                <a:cs typeface="Times New Roman" panose="02020603050405020304" pitchFamily="18" charset="0"/>
              </a:rPr>
              <a:t>填</a:t>
            </a:r>
            <a:r>
              <a:rPr lang="en-US" altLang="zh-CN" sz="2400" b="0" kern="100">
                <a:solidFill>
                  <a:srgbClr val="000000"/>
                </a:solidFill>
                <a:latin typeface="宋体" panose="02010600030101010101" pitchFamily="2" charset="-122"/>
                <a:cs typeface="Times New Roman" panose="02020603050405020304" pitchFamily="18" charset="0"/>
              </a:rPr>
              <a:t>“</a:t>
            </a:r>
            <a:r>
              <a:rPr lang="en-US" altLang="zh-CN" sz="2400" b="0" i="1" kern="100">
                <a:solidFill>
                  <a:srgbClr val="000000"/>
                </a:solidFill>
                <a:ea typeface="黑体" panose="02010609060101010101" pitchFamily="49" charset="-122"/>
                <a:cs typeface="Times New Roman" panose="02020603050405020304" pitchFamily="18" charset="0"/>
              </a:rPr>
              <a:t>A</a:t>
            </a:r>
            <a:r>
              <a:rPr lang="en-US" altLang="zh-CN" sz="2400" b="0" kern="100">
                <a:solidFill>
                  <a:srgbClr val="000000"/>
                </a:solidFill>
                <a:latin typeface="宋体" panose="02010600030101010101" pitchFamily="2" charset="-122"/>
                <a:cs typeface="Times New Roman" panose="02020603050405020304" pitchFamily="18" charset="0"/>
              </a:rPr>
              <a:t>”</a:t>
            </a:r>
            <a:r>
              <a:rPr lang="zh-CN" altLang="zh-CN" sz="2400" b="0" kern="100">
                <a:solidFill>
                  <a:srgbClr val="000000"/>
                </a:solidFill>
                <a:ea typeface="楷体" panose="02010609060101010101" pitchFamily="49" charset="-122"/>
                <a:cs typeface="Times New Roman" panose="02020603050405020304" pitchFamily="18" charset="0"/>
              </a:rPr>
              <a:t>或</a:t>
            </a:r>
            <a:r>
              <a:rPr lang="en-US" altLang="zh-CN" sz="2400" b="0" kern="100">
                <a:solidFill>
                  <a:srgbClr val="000000"/>
                </a:solidFill>
                <a:latin typeface="宋体" panose="02010600030101010101" pitchFamily="2" charset="-122"/>
                <a:cs typeface="Times New Roman" panose="02020603050405020304" pitchFamily="18" charset="0"/>
              </a:rPr>
              <a:t>“</a:t>
            </a:r>
            <a:r>
              <a:rPr lang="en-US" altLang="zh-CN" sz="2400" b="0" i="1" kern="100">
                <a:solidFill>
                  <a:srgbClr val="000000"/>
                </a:solidFill>
                <a:ea typeface="黑体" panose="02010609060101010101" pitchFamily="49" charset="-122"/>
                <a:cs typeface="Times New Roman" panose="02020603050405020304" pitchFamily="18" charset="0"/>
              </a:rPr>
              <a:t>B</a:t>
            </a:r>
            <a:r>
              <a:rPr lang="en-US" altLang="zh-CN" sz="2400" b="0" kern="100">
                <a:solidFill>
                  <a:srgbClr val="000000"/>
                </a:solidFill>
                <a:latin typeface="宋体" panose="02010600030101010101" pitchFamily="2" charset="-122"/>
                <a:cs typeface="Times New Roman" panose="02020603050405020304" pitchFamily="18" charset="0"/>
              </a:rPr>
              <a:t>”</a:t>
            </a:r>
            <a:r>
              <a:rPr lang="zh-CN" altLang="zh-CN" sz="2400" b="0" kern="100">
                <a:solidFill>
                  <a:srgbClr val="000000"/>
                </a:solidFill>
                <a:cs typeface="Times New Roman" panose="02020603050405020304" pitchFamily="18" charset="0"/>
              </a:rPr>
              <a:t>）的伸长量更大</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5647628" y="836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上　</a:t>
            </a:r>
            <a:endParaRPr lang="zh-CN" altLang="en-US"/>
          </a:p>
        </p:txBody>
      </p:sp>
      <p:sp>
        <p:nvSpPr>
          <p:cNvPr id="6" name="矩形 5"/>
          <p:cNvSpPr/>
          <p:nvPr/>
        </p:nvSpPr>
        <p:spPr>
          <a:xfrm>
            <a:off x="8975526" y="514044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大　</a:t>
            </a:r>
            <a:endParaRPr lang="zh-CN" altLang="en-US"/>
          </a:p>
        </p:txBody>
      </p:sp>
      <p:sp>
        <p:nvSpPr>
          <p:cNvPr id="7" name="矩形 6"/>
          <p:cNvSpPr/>
          <p:nvPr/>
        </p:nvSpPr>
        <p:spPr>
          <a:xfrm>
            <a:off x="3070870" y="5672011"/>
            <a:ext cx="699230" cy="461665"/>
          </a:xfrm>
          <a:prstGeom prst="rect">
            <a:avLst/>
          </a:prstGeom>
        </p:spPr>
        <p:txBody>
          <a:bodyPr wrap="none">
            <a:spAutoFit/>
          </a:bodyPr>
          <a:lstStyle/>
          <a:p>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）金属棒伸长使杠杆转动的过程中，阻力臂</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）；同一根金属棒伸长量一定时，为使光点移动距离更大，可采取的做法是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566814" y="2996952"/>
            <a:ext cx="6461602" cy="2808312"/>
          </a:xfrm>
          <a:prstGeom prst="rect">
            <a:avLst/>
          </a:prstGeom>
        </p:spPr>
      </p:pic>
      <p:sp>
        <p:nvSpPr>
          <p:cNvPr id="4" name="矩形 3"/>
          <p:cNvSpPr/>
          <p:nvPr/>
        </p:nvSpPr>
        <p:spPr>
          <a:xfrm>
            <a:off x="7319342" y="81572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变小</a:t>
            </a:r>
            <a:endParaRPr lang="zh-CN" altLang="en-US"/>
          </a:p>
        </p:txBody>
      </p:sp>
      <p:sp>
        <p:nvSpPr>
          <p:cNvPr id="5" name="矩形 4"/>
          <p:cNvSpPr/>
          <p:nvPr/>
        </p:nvSpPr>
        <p:spPr>
          <a:xfrm>
            <a:off x="1126654" y="1916832"/>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支点向左移动</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595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）一些容易倾倒的广告牌成为城市的安全隐患，如图甲所示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这一问题引发了小明、小羽的思考：这类广告牌之所以容易倾倒，是否与它们的结构特点有关？通过观察，他们绘制了这类广告牌的结构图（</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），并猜想：在广告牌展板相同、底座长度相同的情况下，底座宽度越窄的越容易倾倒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270670" y="3068960"/>
            <a:ext cx="9890760" cy="3111818"/>
          </a:xfrm>
          <a:prstGeom prst="rect">
            <a:avLst/>
          </a:prstGeom>
        </p:spPr>
      </p:pic>
    </p:spTree>
    <p:extLst>
      <p:ext uri="{BB962C8B-B14F-4D97-AF65-F5344CB8AC3E}">
        <p14:creationId xmlns:p14="http://schemas.microsoft.com/office/powerpoint/2010/main" val="2081930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4196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为验证猜想，他们制定了如下探究方案：制作两个展板相同、底座长度相同但宽度不同的模型，底座质量不计，如图丙所示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用悬挂于铁架台上的铁球撞击展板，模拟外界对展板的作用，记录观察到的现象并进行分析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10630" y="2636912"/>
            <a:ext cx="9890760" cy="3111818"/>
          </a:xfrm>
          <a:prstGeom prst="rect">
            <a:avLst/>
          </a:prstGeom>
        </p:spPr>
      </p:pic>
    </p:spTree>
    <p:extLst>
      <p:ext uri="{BB962C8B-B14F-4D97-AF65-F5344CB8AC3E}">
        <p14:creationId xmlns:p14="http://schemas.microsoft.com/office/powerpoint/2010/main" val="2096279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接下来请参与他们的探究并回答以下问题</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）如图丁所示，他们让铁球静止时与展板接触但不挤压</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拉起铁球，松手后铁球由静止向下摆动，铁球的重力势能转化为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能，使铁球具有撞击展板的能量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）小明先后两次释放铁球，分别撞击两块展板最上端</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为使两次的撞击作用相同，摆线被拉开的角度</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撞击后发现：两块展板都未倾倒</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由此，小明得出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广告牌是否容易倾倒与底座宽度无关</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你认为他能否根据实验现象得到这一结论？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无需说明理由</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38822" y="4632149"/>
            <a:ext cx="6264696" cy="1970992"/>
          </a:xfrm>
          <a:prstGeom prst="rect">
            <a:avLst/>
          </a:prstGeom>
        </p:spPr>
      </p:pic>
      <p:sp>
        <p:nvSpPr>
          <p:cNvPr id="4" name="矩形 3"/>
          <p:cNvSpPr/>
          <p:nvPr/>
        </p:nvSpPr>
        <p:spPr>
          <a:xfrm>
            <a:off x="6106102" y="1916832"/>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动</a:t>
            </a:r>
            <a:endParaRPr lang="zh-CN" altLang="en-US"/>
          </a:p>
        </p:txBody>
      </p:sp>
      <p:sp>
        <p:nvSpPr>
          <p:cNvPr id="5" name="矩形 4"/>
          <p:cNvSpPr/>
          <p:nvPr/>
        </p:nvSpPr>
        <p:spPr>
          <a:xfrm>
            <a:off x="4295006" y="299695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相同</a:t>
            </a:r>
            <a:endParaRPr lang="zh-CN" altLang="en-US"/>
          </a:p>
        </p:txBody>
      </p:sp>
      <p:sp>
        <p:nvSpPr>
          <p:cNvPr id="6" name="矩形 5"/>
          <p:cNvSpPr/>
          <p:nvPr/>
        </p:nvSpPr>
        <p:spPr>
          <a:xfrm>
            <a:off x="2638822" y="410295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不能</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）小羽对小明的结论提出了质疑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她选用了一个质量更大的铁球，重复上述操作后发现：两块展板都被撞倒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这似乎证明了小明的结论是正确的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你认为当撞击作用相同时，需观察到什么现象，才可对比出哪块展板更容易倾倒</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191801" y="3590113"/>
            <a:ext cx="8870124" cy="2790709"/>
          </a:xfrm>
          <a:prstGeom prst="rect">
            <a:avLst/>
          </a:prstGeom>
        </p:spPr>
      </p:pic>
      <p:sp>
        <p:nvSpPr>
          <p:cNvPr id="4" name="矩形 3"/>
          <p:cNvSpPr/>
          <p:nvPr/>
        </p:nvSpPr>
        <p:spPr>
          <a:xfrm>
            <a:off x="360854" y="2346809"/>
            <a:ext cx="11422984" cy="1200329"/>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过</a:t>
            </a:r>
            <a:r>
              <a:rPr lang="zh-CN" altLang="zh-CN" sz="2400" kern="100">
                <a:ea typeface="黑体" panose="02010609060101010101" pitchFamily="49" charset="-122"/>
                <a:cs typeface="Times New Roman" panose="02020603050405020304" pitchFamily="18" charset="0"/>
              </a:rPr>
              <a:t>观察展板未倾倒的角度来对比哪块展板更容易倾倒</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未倾倒时倾斜角度越大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说明越容易</a:t>
            </a:r>
            <a:r>
              <a:rPr lang="zh-CN" altLang="zh-CN" sz="2400" kern="100" smtClean="0">
                <a:ea typeface="黑体" panose="02010609060101010101" pitchFamily="49" charset="-122"/>
                <a:cs typeface="Times New Roman" panose="02020603050405020304" pitchFamily="18" charset="0"/>
              </a:rPr>
              <a:t>倾倒　</a:t>
            </a:r>
            <a:endParaRPr lang="zh-CN" altLang="zh-CN" sz="1400" kern="100">
              <a:cs typeface="Times New Roman" panose="02020603050405020304" pitchFamily="18" charset="0"/>
            </a:endParaRPr>
          </a:p>
        </p:txBody>
      </p:sp>
      <p:sp>
        <p:nvSpPr>
          <p:cNvPr id="5" name="矩形 4"/>
          <p:cNvSpPr/>
          <p:nvPr/>
        </p:nvSpPr>
        <p:spPr>
          <a:xfrm>
            <a:off x="8268004" y="1937284"/>
            <a:ext cx="3587842" cy="461665"/>
          </a:xfrm>
          <a:prstGeom prst="rect">
            <a:avLst/>
          </a:prstGeom>
        </p:spPr>
        <p:txBody>
          <a:bodyPr wrap="none">
            <a:spAutoFit/>
          </a:bodyPr>
          <a:lstStyle/>
          <a:p>
            <a:r>
              <a:rPr lang="zh-CN" altLang="zh-CN" sz="2400" kern="100">
                <a:ea typeface="黑体" panose="02010609060101010101" pitchFamily="49" charset="-122"/>
                <a:cs typeface="Times New Roman" panose="02020603050405020304" pitchFamily="18" charset="0"/>
              </a:rPr>
              <a:t>当撞击作用相同时</a:t>
            </a:r>
            <a:r>
              <a:rPr lang="zh-CN" altLang="zh-CN" sz="2400" kern="100" smtClean="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可通</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）在不改变实验装置的前提下，如何验证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在广告牌展板相同、底座长度相同的情况下，底座宽度越窄的越容易倾倒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，请写出你的操作方法</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217020"/>
            <a:ext cx="11485848" cy="2308324"/>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操作方法为</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保持摆线拉开的角度</a:t>
            </a:r>
            <a:r>
              <a:rPr lang="en-US" altLang="zh-CN" sz="2400" i="1" kern="100">
                <a:cs typeface="Times New Roman" panose="02020603050405020304" pitchFamily="18" charset="0"/>
              </a:rPr>
              <a:t>α</a:t>
            </a:r>
            <a:r>
              <a:rPr lang="zh-CN" altLang="zh-CN" sz="2400" kern="100">
                <a:ea typeface="黑体" panose="02010609060101010101" pitchFamily="49" charset="-122"/>
                <a:cs typeface="Times New Roman" panose="02020603050405020304" pitchFamily="18" charset="0"/>
              </a:rPr>
              <a:t>不变</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多次改变铁球的质量</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或保持铁球质量不变</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多次改变摆线拉开的角度</a:t>
            </a:r>
            <a:r>
              <a:rPr lang="en-US" altLang="zh-CN" sz="2400" i="1" kern="100">
                <a:ea typeface="黑体" panose="02010609060101010101" pitchFamily="49" charset="-122"/>
                <a:cs typeface="Times New Roman" panose="02020603050405020304" pitchFamily="18" charset="0"/>
              </a:rPr>
              <a:t>α</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分别用铁球撞击底座宽度不同的两块展板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观察并记录展板倾倒时铁球的质量</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或摆线的角度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质量越小</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或摆线角度越小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就倾倒的展板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说明其越容易倾倒</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若底座宽度窄的展板先倾倒</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则可验证猜想</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774726" y="1844824"/>
            <a:ext cx="7992888" cy="2514714"/>
          </a:xfrm>
          <a:prstGeom prst="rect">
            <a:avLst/>
          </a:prstGeom>
        </p:spPr>
      </p:pic>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l">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）太阳光中紫外线过度照射会对皮肤造成损伤，小明想探究芦荟汁是否具有防晒作用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他在暗室中用芦荟汁、紫外光灯、模拟皮肤的可透光塑料膜</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张、紫外线光敏试纸</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颜色随照射强度增加而加深</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）、计时器进行实验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将一张塑料膜铺在一张光敏试纸上，把紫外光灯固定在桌面上，用适当强度的紫外光照射塑料膜一段时间；接下来的操作</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对比两张紫外线光敏试纸的颜色深度；若</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则说明芦荟汁有防晒作用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矩形 2"/>
          <p:cNvSpPr/>
          <p:nvPr/>
        </p:nvSpPr>
        <p:spPr>
          <a:xfrm>
            <a:off x="3862958" y="2996952"/>
            <a:ext cx="8136904" cy="461665"/>
          </a:xfrm>
          <a:prstGeom prst="rect">
            <a:avLst/>
          </a:prstGeom>
        </p:spPr>
        <p:txBody>
          <a:bodyPr wrap="square">
            <a:spAutoFit/>
          </a:bodyPr>
          <a:lstStyle/>
          <a:p>
            <a:r>
              <a:rPr lang="zh-CN" altLang="zh-CN" sz="2400">
                <a:ea typeface="黑体" panose="02010609060101010101" pitchFamily="49" charset="-122"/>
                <a:cs typeface="Times New Roman" panose="02020603050405020304" pitchFamily="18" charset="0"/>
              </a:rPr>
              <a:t>将涂有芦荟汁的塑料膜铺在另一张光敏试纸上</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用同样</a:t>
            </a:r>
            <a:r>
              <a:rPr lang="zh-CN" altLang="zh-CN" sz="2400" smtClean="0">
                <a:ea typeface="黑体" panose="02010609060101010101" pitchFamily="49" charset="-122"/>
                <a:cs typeface="Times New Roman" panose="02020603050405020304" pitchFamily="18" charset="0"/>
              </a:rPr>
              <a:t>强</a:t>
            </a:r>
            <a:endParaRPr lang="zh-CN" altLang="en-US"/>
          </a:p>
        </p:txBody>
      </p:sp>
      <p:sp>
        <p:nvSpPr>
          <p:cNvPr id="4" name="矩形 3"/>
          <p:cNvSpPr/>
          <p:nvPr/>
        </p:nvSpPr>
        <p:spPr>
          <a:xfrm>
            <a:off x="478582" y="3573016"/>
            <a:ext cx="4515980"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度的紫外光照射塑料膜相同时间</a:t>
            </a:r>
            <a:endParaRPr lang="zh-CN" altLang="en-US"/>
          </a:p>
        </p:txBody>
      </p:sp>
      <p:sp>
        <p:nvSpPr>
          <p:cNvPr id="5" name="矩形 4"/>
          <p:cNvSpPr/>
          <p:nvPr/>
        </p:nvSpPr>
        <p:spPr>
          <a:xfrm>
            <a:off x="478582" y="4100141"/>
            <a:ext cx="5753498"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涂有芦荟汁的塑料膜下光敏试纸颜色更浅</a:t>
            </a:r>
            <a:endParaRPr lang="zh-CN" altLang="en-US"/>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1768"/>
          </a:xfrm>
        </p:spPr>
        <p:txBody>
          <a:bodyPr/>
          <a:lstStyle/>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）阅读跨学科实践活动内容，回答问题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30000"/>
              </a:lnSpc>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制作简易汽轮机模型</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indent="630238">
              <a:lnSpc>
                <a:spcPct val="130000"/>
              </a:lnSpc>
              <a:spcAft>
                <a:spcPts val="0"/>
              </a:spcAft>
            </a:pP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热机对人类文明发展起着重要的推动作用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同学们成立了制作简易汽轮机模型的项目团队</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项目提出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项目分析</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项目实施</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展示交流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的学习流程</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研究了热机原理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收集材料组装了如图所示的汽轮机模型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indent="630238">
              <a:lnSpc>
                <a:spcPct val="130000"/>
              </a:lnSpc>
              <a:spcAft>
                <a:spcPts val="0"/>
              </a:spcAft>
            </a:pP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实验时向易拉罐内部注入大约半罐水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将去掉笔芯和尾塞的中性笔的尾端插入易拉罐内</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用胶将罐的开口处密封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将易拉罐放置在支架上</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笔的尖端对准小风扇的扇叶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点燃易拉罐下面的酒精灯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当有蒸汽喷出时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扇叶就转动起来</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55927" y="4677839"/>
            <a:ext cx="3174503" cy="1896687"/>
          </a:xfrm>
          <a:prstGeom prst="rect">
            <a:avLst/>
          </a:prstGeom>
        </p:spPr>
      </p:pic>
    </p:spTree>
    <p:extLst>
      <p:ext uri="{BB962C8B-B14F-4D97-AF65-F5344CB8AC3E}">
        <p14:creationId xmlns:p14="http://schemas.microsoft.com/office/powerpoint/2010/main" val="3798554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23494"/>
          </a:xfrm>
        </p:spPr>
        <p:txBody>
          <a:bodyPr/>
          <a:lstStyle/>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）如图甲所示的斜拉桥，可逐步简化成图乙、丙的模型</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点为支点，在图丙中作出</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的力臂</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90978" y="2255132"/>
            <a:ext cx="10225599" cy="3432149"/>
          </a:xfrm>
          <a:prstGeom prst="rect">
            <a:avLst/>
          </a:prstGeom>
        </p:spPr>
      </p:pic>
      <p:sp>
        <p:nvSpPr>
          <p:cNvPr id="4" name="矩形 3"/>
          <p:cNvSpPr/>
          <p:nvPr/>
        </p:nvSpPr>
        <p:spPr>
          <a:xfrm>
            <a:off x="9407574" y="1196752"/>
            <a:ext cx="1422184" cy="646331"/>
          </a:xfrm>
          <a:prstGeom prst="rect">
            <a:avLst/>
          </a:prstGeom>
        </p:spPr>
        <p:txBody>
          <a:bodyPr wrap="non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如图所示</a:t>
            </a:r>
            <a:endParaRPr lang="zh-CN" altLang="zh-CN" sz="1400" kern="100" dirty="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9551590" y="1844824"/>
            <a:ext cx="2175235" cy="2633179"/>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）汽轮机模型工作过程的能量转化情况</a:t>
            </a:r>
            <a:r>
              <a:rPr lang="zh-CN" altLang="zh-CN" kern="100">
                <a:solidFill>
                  <a:srgbClr val="000000"/>
                </a:solidFill>
                <a:latin typeface="+mn-ea"/>
                <a:cs typeface="Times New Roman" panose="02020603050405020304" pitchFamily="18" charset="0"/>
              </a:rPr>
              <a:t>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en-US" altLang="zh-CN" kern="100">
                <a:solidFill>
                  <a:srgbClr val="000000"/>
                </a:solidFill>
                <a:latin typeface="+mn-ea"/>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mn-ea"/>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）某团队的同学们在测试过程中，发现扇叶不转动，出现这种现象的原因可能是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答出一条即可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12013" y="2780928"/>
            <a:ext cx="5112568" cy="3054634"/>
          </a:xfrm>
          <a:prstGeom prst="rect">
            <a:avLst/>
          </a:prstGeom>
        </p:spPr>
      </p:pic>
      <p:sp>
        <p:nvSpPr>
          <p:cNvPr id="4" name="矩形 3"/>
          <p:cNvSpPr/>
          <p:nvPr/>
        </p:nvSpPr>
        <p:spPr>
          <a:xfrm>
            <a:off x="8399462" y="836712"/>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内能</a:t>
            </a:r>
            <a:endParaRPr lang="zh-CN" altLang="en-US"/>
          </a:p>
        </p:txBody>
      </p:sp>
      <p:sp>
        <p:nvSpPr>
          <p:cNvPr id="5" name="矩形 4"/>
          <p:cNvSpPr/>
          <p:nvPr/>
        </p:nvSpPr>
        <p:spPr>
          <a:xfrm>
            <a:off x="9847898" y="837665"/>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机械能</a:t>
            </a:r>
            <a:endParaRPr lang="zh-CN" altLang="en-US"/>
          </a:p>
        </p:txBody>
      </p:sp>
      <p:sp>
        <p:nvSpPr>
          <p:cNvPr id="6" name="矩形 5"/>
          <p:cNvSpPr/>
          <p:nvPr/>
        </p:nvSpPr>
        <p:spPr>
          <a:xfrm>
            <a:off x="550590" y="1930938"/>
            <a:ext cx="4823756"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注入的水过少</a:t>
            </a:r>
            <a:r>
              <a:rPr lang="zh-CN" altLang="zh-CN" sz="2400">
                <a:ea typeface="等线" panose="02010600030101010101" pitchFamily="2" charset="-122"/>
                <a:cs typeface="Times New Roman" panose="02020603050405020304" pitchFamily="18" charset="0"/>
              </a:rPr>
              <a:t>，</a:t>
            </a:r>
            <a:r>
              <a:rPr lang="zh-CN" altLang="zh-CN" sz="2400">
                <a:latin typeface="等线" panose="02010600030101010101" pitchFamily="2" charset="-122"/>
                <a:ea typeface="黑体" panose="02010609060101010101" pitchFamily="49" charset="-122"/>
                <a:cs typeface="Times New Roman" panose="02020603050405020304" pitchFamily="18" charset="0"/>
              </a:rPr>
              <a:t>产生的蒸汽量不足</a:t>
            </a:r>
            <a:endParaRPr lang="zh-CN" altLang="en-US"/>
          </a:p>
        </p:txBody>
      </p:sp>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）热机发展史也是一部热机效率提高史，在展示交流环节，对如何提高简易汽轮机的效率，同学们进行了激烈讨论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请你依照</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结构决定功能</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的观念，从结构的角度思考，帮助他们提出一个可行性措施：</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02918" y="2708920"/>
            <a:ext cx="4968552" cy="2968588"/>
          </a:xfrm>
          <a:prstGeom prst="rect">
            <a:avLst/>
          </a:prstGeom>
        </p:spPr>
      </p:pic>
      <p:sp>
        <p:nvSpPr>
          <p:cNvPr id="4" name="矩形 3"/>
          <p:cNvSpPr/>
          <p:nvPr/>
        </p:nvSpPr>
        <p:spPr>
          <a:xfrm>
            <a:off x="6239222" y="1916832"/>
            <a:ext cx="3278462"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增加易拉罐的保温性能</a:t>
            </a:r>
            <a:endParaRPr lang="zh-CN" altLang="en-US"/>
          </a:p>
        </p:txBody>
      </p:sp>
    </p:spTree>
    <p:extLst>
      <p:ext uri="{BB962C8B-B14F-4D97-AF65-F5344CB8AC3E}">
        <p14:creationId xmlns:p14="http://schemas.microsoft.com/office/powerpoint/2010/main" val="62489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年春节，小明观看了电影《哪吒</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电影中，</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哪吒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高呼：</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冰不导电</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小明对此片段印象深刻，并产生疑问：冰真的不可以导电吗？请你帮他设计一个可操作的实验方案进行验证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095152" y="3573015"/>
            <a:ext cx="2016278" cy="2844887"/>
          </a:xfrm>
          <a:prstGeom prst="rect">
            <a:avLst/>
          </a:prstGeom>
        </p:spPr>
      </p:pic>
      <p:sp>
        <p:nvSpPr>
          <p:cNvPr id="4" name="内容占位符 1"/>
          <p:cNvSpPr txBox="1">
            <a:spLocks/>
          </p:cNvSpPr>
          <p:nvPr/>
        </p:nvSpPr>
        <p:spPr bwMode="auto">
          <a:xfrm>
            <a:off x="360854" y="239475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）实验材料：</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a:t>
            </a:r>
            <a:endParaRPr lang="zh-CN" altLang="zh-CN" sz="1400" kern="100" smtClean="0">
              <a:latin typeface="Times New Roman" panose="02020603050405020304" pitchFamily="18" charset="0"/>
              <a:ea typeface="宋体" panose="02010600030101010101" pitchFamily="2" charset="-122"/>
              <a:cs typeface="Times New Roman" panose="02020603050405020304" pitchFamily="18" charset="0"/>
            </a:endParaRPr>
          </a:p>
          <a:p>
            <a:pPr eaLnBrk="1" hangingPunct="1">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52228" y="2331372"/>
            <a:ext cx="11485848" cy="175432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电源</a:t>
            </a:r>
            <a:r>
              <a:rPr lang="zh-CN" altLang="zh-CN" sz="2400" kern="100">
                <a:ea typeface="黑体" panose="02010609060101010101" pitchFamily="49" charset="-122"/>
                <a:cs typeface="Times New Roman" panose="02020603050405020304" pitchFamily="18" charset="0"/>
              </a:rPr>
              <a:t>、导线、电极、灯泡、开关</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纯冰和有杂质的冰块、其他材料</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一个塑料容器或绝缘支架</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用于放置冰块</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还有温度计、湿度计</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用于测量实验环境的温度和湿度</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43192" y="1260134"/>
            <a:ext cx="11440128" cy="1200329"/>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组装</a:t>
            </a:r>
            <a:r>
              <a:rPr lang="zh-CN" altLang="zh-CN" sz="2400" kern="100">
                <a:ea typeface="黑体" panose="02010609060101010101" pitchFamily="49" charset="-122"/>
                <a:cs typeface="Times New Roman" panose="02020603050405020304" pitchFamily="18" charset="0"/>
              </a:rPr>
              <a:t>电路</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将电源、开关、灯泡和两根电极用导线依次连接起来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形成一个串联电路</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在连接过程中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确保导线连接牢固</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避免出现接触不良的情况　</a:t>
            </a:r>
            <a:endParaRPr lang="zh-CN" altLang="zh-CN" sz="1400" kern="100">
              <a:cs typeface="Times New Roman" panose="02020603050405020304" pitchFamily="18" charset="0"/>
            </a:endParaRPr>
          </a:p>
        </p:txBody>
      </p:sp>
      <p:sp>
        <p:nvSpPr>
          <p:cNvPr id="4" name="矩形 3"/>
          <p:cNvSpPr/>
          <p:nvPr/>
        </p:nvSpPr>
        <p:spPr>
          <a:xfrm>
            <a:off x="343192" y="2381313"/>
            <a:ext cx="11503510" cy="1200329"/>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放置</a:t>
            </a:r>
            <a:r>
              <a:rPr lang="zh-CN" altLang="zh-CN" sz="2400" kern="100">
                <a:ea typeface="黑体" panose="02010609060101010101" pitchFamily="49" charset="-122"/>
                <a:cs typeface="Times New Roman" panose="02020603050405020304" pitchFamily="18" charset="0"/>
              </a:rPr>
              <a:t>冰块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将塑料容器或绝缘支架放置在平稳的桌面上</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把准备好的冰块放在容器或支架上　</a:t>
            </a:r>
            <a:endParaRPr lang="zh-CN" altLang="zh-CN" sz="1400" kern="100">
              <a:cs typeface="Times New Roman" panose="02020603050405020304" pitchFamily="18" charset="0"/>
            </a:endParaRPr>
          </a:p>
        </p:txBody>
      </p:sp>
      <p:sp>
        <p:nvSpPr>
          <p:cNvPr id="5" name="矩形 4"/>
          <p:cNvSpPr/>
          <p:nvPr/>
        </p:nvSpPr>
        <p:spPr>
          <a:xfrm>
            <a:off x="402056" y="3462509"/>
            <a:ext cx="11322400" cy="175432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插入</a:t>
            </a:r>
            <a:r>
              <a:rPr lang="zh-CN" altLang="zh-CN" sz="2400" kern="100">
                <a:ea typeface="黑体" panose="02010609060101010101" pitchFamily="49" charset="-122"/>
                <a:cs typeface="Times New Roman" panose="02020603050405020304" pitchFamily="18" charset="0"/>
              </a:rPr>
              <a:t>电极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将两根电极平行地插入冰块中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注意电极之间不要相互接触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且要保证电极与冰块有良好的接触</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如果冰块较大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可以将电极插入冰块的不同位置</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以检测不同部位的导电性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95700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b="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__________________________________________________________________________</a:t>
            </a: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378106" y="707877"/>
            <a:ext cx="11422984" cy="1200329"/>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闭合</a:t>
            </a:r>
            <a:r>
              <a:rPr lang="zh-CN" altLang="zh-CN" sz="2400" kern="100">
                <a:ea typeface="黑体" panose="02010609060101010101" pitchFamily="49" charset="-122"/>
                <a:cs typeface="Times New Roman" panose="02020603050405020304" pitchFamily="18" charset="0"/>
              </a:rPr>
              <a:t>开关</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打开开关</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观察灯泡的状态</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同时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记录下实验环境的温度、湿度以及冰块的状态</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如是否有熔化现象</a:t>
            </a:r>
            <a:r>
              <a:rPr lang="zh-CN" altLang="zh-CN" sz="2400" kern="100">
                <a:cs typeface="Times New Roman" panose="02020603050405020304" pitchFamily="18" charset="0"/>
              </a:rPr>
              <a:t>）　</a:t>
            </a:r>
            <a:endParaRPr lang="zh-CN" altLang="zh-CN" sz="1400" kern="100">
              <a:cs typeface="Times New Roman" panose="02020603050405020304" pitchFamily="18" charset="0"/>
            </a:endParaRPr>
          </a:p>
        </p:txBody>
      </p:sp>
      <p:sp>
        <p:nvSpPr>
          <p:cNvPr id="4" name="矩形 3"/>
          <p:cNvSpPr/>
          <p:nvPr/>
        </p:nvSpPr>
        <p:spPr>
          <a:xfrm>
            <a:off x="378106" y="1818690"/>
            <a:ext cx="11468596" cy="175432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更换</a:t>
            </a:r>
            <a:r>
              <a:rPr lang="zh-CN" altLang="zh-CN" sz="2400" kern="100">
                <a:ea typeface="黑体" panose="02010609060101010101" pitchFamily="49" charset="-122"/>
                <a:cs typeface="Times New Roman" panose="02020603050405020304" pitchFamily="18" charset="0"/>
              </a:rPr>
              <a:t>冰块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分别用纯冰和含杂质的冰重复步骤</a:t>
            </a:r>
            <a:r>
              <a:rPr lang="zh-CN" altLang="zh-CN" sz="2400" kern="100" smtClean="0">
                <a:cs typeface="宋体" panose="02010600030101010101" pitchFamily="2" charset="-122"/>
              </a:rPr>
              <a:t>②</a:t>
            </a:r>
            <a:r>
              <a:rPr lang="zh-CN" altLang="en-US" sz="2400" kern="100">
                <a:ea typeface="黑体" panose="02010609060101010101" pitchFamily="49" charset="-122"/>
                <a:cs typeface="Times New Roman" panose="02020603050405020304" pitchFamily="18" charset="0"/>
              </a:rPr>
              <a:t>～</a:t>
            </a:r>
            <a:r>
              <a:rPr lang="zh-CN" altLang="zh-CN" sz="2400" kern="100" smtClean="0">
                <a:cs typeface="宋体" panose="02010600030101010101" pitchFamily="2" charset="-122"/>
              </a:rPr>
              <a:t>④</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对比不同冰块对灯泡亮度的影响</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如果灯泡在纯冰中不亮</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而在含杂质的冰中微亮或较亮</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说明杂质会影响冰的导电性　</a:t>
            </a:r>
            <a:endParaRPr lang="zh-CN" altLang="zh-CN" sz="1400" kern="100">
              <a:cs typeface="Times New Roman" panose="02020603050405020304" pitchFamily="18" charset="0"/>
            </a:endParaRPr>
          </a:p>
        </p:txBody>
      </p:sp>
      <p:sp>
        <p:nvSpPr>
          <p:cNvPr id="5" name="矩形 4"/>
          <p:cNvSpPr/>
          <p:nvPr/>
        </p:nvSpPr>
        <p:spPr>
          <a:xfrm>
            <a:off x="351818" y="3420118"/>
            <a:ext cx="11449272" cy="175432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改变</a:t>
            </a:r>
            <a:r>
              <a:rPr lang="zh-CN" altLang="zh-CN" sz="2400" kern="100">
                <a:ea typeface="黑体" panose="02010609060101010101" pitchFamily="49" charset="-122"/>
                <a:cs typeface="Times New Roman" panose="02020603050405020304" pitchFamily="18" charset="0"/>
              </a:rPr>
              <a:t>温度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在不同的环境温度下进行实验</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例如在接近</a:t>
            </a:r>
            <a:r>
              <a:rPr lang="en-US" altLang="zh-CN" sz="2400" kern="100">
                <a:cs typeface="Times New Roman" panose="02020603050405020304" pitchFamily="18" charset="0"/>
              </a:rPr>
              <a:t>0</a:t>
            </a:r>
            <a:r>
              <a:rPr lang="en-US" altLang="zh-CN" sz="2400" kern="100">
                <a:latin typeface="+mn-ea"/>
                <a:ea typeface="+mn-ea"/>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的环境和更低温度</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如－</a:t>
            </a:r>
            <a:r>
              <a:rPr lang="en-US" altLang="zh-CN" sz="2400" kern="100" smtClean="0">
                <a:ea typeface="黑体" panose="02010609060101010101" pitchFamily="49" charset="-122"/>
                <a:cs typeface="Times New Roman" panose="02020603050405020304" pitchFamily="18" charset="0"/>
              </a:rPr>
              <a:t>10</a:t>
            </a:r>
            <a:r>
              <a:rPr lang="en-US" altLang="zh-CN" sz="2400" kern="100">
                <a:latin typeface="宋体"/>
                <a:ea typeface="宋体"/>
                <a:cs typeface="Times New Roman" panose="02020603050405020304" pitchFamily="18" charset="0"/>
              </a:rPr>
              <a:t> ℃ </a:t>
            </a:r>
            <a:r>
              <a:rPr lang="zh-CN" altLang="zh-CN" sz="2400" kern="100" smtClean="0">
                <a:ea typeface="楷体" panose="02010609060101010101" pitchFamily="49" charset="-122"/>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a:t>
            </a:r>
            <a:r>
              <a:rPr lang="en-US" altLang="zh-CN" sz="2400" kern="100" smtClean="0">
                <a:ea typeface="楷体" panose="02010609060101010101" pitchFamily="49" charset="-122"/>
                <a:cs typeface="Times New Roman" panose="02020603050405020304" pitchFamily="18" charset="0"/>
              </a:rPr>
              <a:t>20</a:t>
            </a:r>
            <a:r>
              <a:rPr lang="en-US" altLang="zh-CN" sz="2400" kern="100">
                <a:latin typeface="宋体"/>
                <a:ea typeface="宋体"/>
                <a:cs typeface="Times New Roman" panose="02020603050405020304" pitchFamily="18" charset="0"/>
              </a:rPr>
              <a:t> ℃ </a:t>
            </a:r>
            <a:r>
              <a:rPr lang="zh-CN" altLang="zh-CN" sz="2400" kern="100" smtClean="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的环境中重复上述步骤</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观察温度对冰导电性的影响</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可以通过将实验装置放入不同温度的冰箱或冷柜中来实现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50394"/>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9.</a:t>
                </a:r>
                <a:r>
                  <a:rPr lang="zh-CN" altLang="zh-CN" kern="100">
                    <a:solidFill>
                      <a:srgbClr val="000000"/>
                    </a:solidFill>
                    <a:ea typeface="宋体" panose="02010600030101010101" pitchFamily="2" charset="-122"/>
                    <a:cs typeface="Times New Roman" panose="02020603050405020304" pitchFamily="18" charset="0"/>
                  </a:rPr>
                  <a:t>（</a:t>
                </a:r>
                <a:r>
                  <a:rPr lang="en-US" altLang="zh-CN" b="1" kern="100">
                    <a:solidFill>
                      <a:srgbClr val="000000"/>
                    </a:solidFill>
                    <a:ea typeface="宋体" panose="02010600030101010101" pitchFamily="2" charset="-122"/>
                    <a:cs typeface="Times New Roman" panose="02020603050405020304" pitchFamily="18" charset="0"/>
                  </a:rPr>
                  <a:t>2025</a:t>
                </a:r>
                <a:r>
                  <a:rPr lang="en-US" altLang="zh-CN" kern="100">
                    <a:solidFill>
                      <a:srgbClr val="000000"/>
                    </a:solidFill>
                    <a:ea typeface="楷体" panose="02010609060101010101" pitchFamily="49"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陕西中考</a:t>
                </a:r>
                <a:r>
                  <a:rPr lang="zh-CN" altLang="zh-CN" kern="100">
                    <a:solidFill>
                      <a:srgbClr val="000000"/>
                    </a:solidFill>
                    <a:ea typeface="宋体" panose="02010600030101010101" pitchFamily="2" charset="-122"/>
                    <a:cs typeface="Times New Roman" panose="02020603050405020304" pitchFamily="18" charset="0"/>
                  </a:rPr>
                  <a:t>）火电站利用煤炭燃烧时产生的热量，通过汽轮机带动发电机发电，若火电站的煤电转化效率</a:t>
                </a:r>
                <a:r>
                  <a:rPr lang="en-US" altLang="zh-CN" i="1" kern="100">
                    <a:solidFill>
                      <a:srgbClr val="000000"/>
                    </a:solidFill>
                    <a:ea typeface="楷体" panose="02010609060101010101" pitchFamily="49" charset="-122"/>
                    <a:cs typeface="Times New Roman" panose="02020603050405020304" pitchFamily="18" charset="0"/>
                  </a:rPr>
                  <a:t>η</a:t>
                </a:r>
                <a:r>
                  <a:rPr lang="zh-CN" altLang="zh-CN" kern="1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𝑊</m:t>
                            </m:r>
                          </m:e>
                          <m:sub>
                            <m:r>
                              <m:rPr>
                                <m:nor/>
                              </m:rPr>
                              <a:rPr lang="zh-CN" altLang="zh-CN" kern="100" baseline="6000">
                                <a:solidFill>
                                  <a:srgbClr val="000000"/>
                                </a:solidFill>
                                <a:ea typeface="宋体" panose="02010600030101010101" pitchFamily="2" charset="-122"/>
                                <a:cs typeface="Times New Roman" panose="02020603050405020304" pitchFamily="18" charset="0"/>
                              </a:rPr>
                              <m:t>电</m:t>
                            </m:r>
                          </m:sub>
                        </m:sSub>
                      </m:num>
                      <m:den>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𝑄</m:t>
                            </m:r>
                          </m:e>
                          <m:sub>
                            <m:r>
                              <m:rPr>
                                <m:nor/>
                              </m:rPr>
                              <a:rPr lang="zh-CN" altLang="zh-CN" kern="100" baseline="6000">
                                <a:solidFill>
                                  <a:srgbClr val="000000"/>
                                </a:solidFill>
                                <a:ea typeface="宋体" panose="02010600030101010101" pitchFamily="2" charset="-122"/>
                                <a:cs typeface="Times New Roman" panose="02020603050405020304" pitchFamily="18" charset="0"/>
                              </a:rPr>
                              <m:t>总</m:t>
                            </m:r>
                          </m:sub>
                        </m:sSub>
                      </m:den>
                    </m:f>
                  </m:oMath>
                </a14:m>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100</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W</a:t>
                </a:r>
                <a:r>
                  <a:rPr lang="zh-CN" altLang="zh-CN" kern="100" baseline="-25000">
                    <a:solidFill>
                      <a:srgbClr val="000000"/>
                    </a:solidFill>
                    <a:ea typeface="楷体" panose="02010609060101010101" pitchFamily="49" charset="-122"/>
                    <a:cs typeface="Times New Roman" panose="02020603050405020304" pitchFamily="18" charset="0"/>
                  </a:rPr>
                  <a:t>电</a:t>
                </a:r>
                <a:r>
                  <a:rPr lang="zh-CN" altLang="zh-CN" kern="100">
                    <a:solidFill>
                      <a:srgbClr val="000000"/>
                    </a:solidFill>
                    <a:ea typeface="楷体" panose="02010609060101010101" pitchFamily="49" charset="-122"/>
                    <a:cs typeface="Times New Roman" panose="02020603050405020304" pitchFamily="18" charset="0"/>
                  </a:rPr>
                  <a:t>为火电站发出的电能</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Q</a:t>
                </a:r>
                <a:r>
                  <a:rPr lang="zh-CN" altLang="zh-CN" kern="100" baseline="-25000">
                    <a:solidFill>
                      <a:srgbClr val="000000"/>
                    </a:solidFill>
                    <a:ea typeface="楷体" panose="02010609060101010101" pitchFamily="49" charset="-122"/>
                    <a:cs typeface="Times New Roman" panose="02020603050405020304" pitchFamily="18" charset="0"/>
                  </a:rPr>
                  <a:t>总</a:t>
                </a:r>
                <a:r>
                  <a:rPr lang="zh-CN" altLang="zh-CN" kern="100">
                    <a:solidFill>
                      <a:srgbClr val="000000"/>
                    </a:solidFill>
                    <a:ea typeface="楷体" panose="02010609060101010101" pitchFamily="49" charset="-122"/>
                    <a:cs typeface="Times New Roman" panose="02020603050405020304" pitchFamily="18" charset="0"/>
                  </a:rPr>
                  <a:t>为消耗的煤炭完全燃烧时所放出的热量</a:t>
                </a:r>
                <a:r>
                  <a:rPr lang="zh-CN" altLang="zh-CN" kern="100">
                    <a:solidFill>
                      <a:srgbClr val="000000"/>
                    </a:solidFill>
                    <a:ea typeface="宋体" panose="02010600030101010101" pitchFamily="2" charset="-122"/>
                    <a:cs typeface="Times New Roman" panose="02020603050405020304" pitchFamily="18" charset="0"/>
                  </a:rPr>
                  <a:t>），则煤炭燃烧越充分，煤电转化效率越高</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有关研究表明，</a:t>
                </a:r>
                <a:r>
                  <a:rPr lang="zh-CN" altLang="zh-CN" kern="100">
                    <a:solidFill>
                      <a:srgbClr val="000000"/>
                    </a:solidFill>
                    <a:latin typeface="+mn-ea"/>
                    <a:cs typeface="Times New Roman" panose="02020603050405020304" pitchFamily="18" charset="0"/>
                  </a:rPr>
                  <a:t>基于</a:t>
                </a:r>
                <a:r>
                  <a:rPr lang="en-US" altLang="zh-CN" kern="100">
                    <a:solidFill>
                      <a:srgbClr val="000000"/>
                    </a:solidFill>
                    <a:latin typeface="+mn-ea"/>
                    <a:cs typeface="Times New Roman" panose="02020603050405020304" pitchFamily="18" charset="0"/>
                  </a:rPr>
                  <a:t>“</a:t>
                </a:r>
                <a:r>
                  <a:rPr lang="zh-CN" altLang="zh-CN" kern="100">
                    <a:solidFill>
                      <a:srgbClr val="000000"/>
                    </a:solidFill>
                    <a:latin typeface="+mn-ea"/>
                    <a:cs typeface="Times New Roman" panose="02020603050405020304" pitchFamily="18" charset="0"/>
                  </a:rPr>
                  <a:t>富氧燃烧</a:t>
                </a:r>
                <a:r>
                  <a:rPr lang="en-US" altLang="zh-CN" kern="100">
                    <a:solidFill>
                      <a:srgbClr val="000000"/>
                    </a:solidFill>
                    <a:latin typeface="+mn-ea"/>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技术的</a:t>
                </a:r>
                <a:r>
                  <a:rPr lang="en-US" altLang="zh-CN" kern="100">
                    <a:solidFill>
                      <a:srgbClr val="000000"/>
                    </a:solidFill>
                    <a:latin typeface="+mn-ea"/>
                    <a:cs typeface="Times New Roman" panose="02020603050405020304" pitchFamily="18" charset="0"/>
                  </a:rPr>
                  <a:t>“</a:t>
                </a:r>
                <a:r>
                  <a:rPr lang="zh-CN" altLang="zh-CN" kern="100">
                    <a:solidFill>
                      <a:srgbClr val="000000"/>
                    </a:solidFill>
                    <a:latin typeface="+mn-ea"/>
                    <a:cs typeface="Times New Roman" panose="02020603050405020304" pitchFamily="18" charset="0"/>
                  </a:rPr>
                  <a:t>碳</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氢</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风</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电</a:t>
                </a:r>
                <a:r>
                  <a:rPr lang="en-US" altLang="zh-CN" kern="100">
                    <a:solidFill>
                      <a:srgbClr val="000000"/>
                    </a:solidFill>
                    <a:latin typeface="+mn-ea"/>
                    <a:cs typeface="Times New Roman" panose="02020603050405020304" pitchFamily="18" charset="0"/>
                  </a:rPr>
                  <a:t>”</a:t>
                </a:r>
                <a:r>
                  <a:rPr lang="zh-CN" altLang="zh-CN" kern="100">
                    <a:solidFill>
                      <a:srgbClr val="000000"/>
                    </a:solidFill>
                    <a:latin typeface="+mn-ea"/>
                    <a:cs typeface="Times New Roman" panose="02020603050405020304" pitchFamily="18" charset="0"/>
                  </a:rPr>
                  <a:t>能</a:t>
                </a:r>
                <a:r>
                  <a:rPr lang="zh-CN" altLang="zh-CN" kern="100">
                    <a:solidFill>
                      <a:srgbClr val="000000"/>
                    </a:solidFill>
                    <a:ea typeface="宋体" panose="02010600030101010101" pitchFamily="2" charset="-122"/>
                    <a:cs typeface="Times New Roman" panose="02020603050405020304" pitchFamily="18" charset="0"/>
                  </a:rPr>
                  <a:t>源耦合模型，可有效地提高新能源与传统能源的综合利用</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如图所示，风电站给电网供电后，将富余的电能输送给制氢厂，通过电解水装置制造的氢气，经加氢站到达用户端；将电解水制氢时产生的氧气输送给火电站，使煤炭</a:t>
                </a:r>
                <a:r>
                  <a:rPr lang="zh-CN" altLang="zh-CN" kern="100">
                    <a:solidFill>
                      <a:srgbClr val="000000"/>
                    </a:solidFill>
                    <a:latin typeface="+mn-ea"/>
                    <a:cs typeface="Times New Roman" panose="02020603050405020304" pitchFamily="18" charset="0"/>
                  </a:rPr>
                  <a:t>实现</a:t>
                </a:r>
                <a:r>
                  <a:rPr lang="en-US" altLang="zh-CN" kern="100">
                    <a:solidFill>
                      <a:srgbClr val="000000"/>
                    </a:solidFill>
                    <a:latin typeface="+mn-ea"/>
                    <a:cs typeface="Times New Roman" panose="02020603050405020304" pitchFamily="18" charset="0"/>
                  </a:rPr>
                  <a:t>“</a:t>
                </a:r>
                <a:r>
                  <a:rPr lang="zh-CN" altLang="zh-CN" kern="100">
                    <a:solidFill>
                      <a:srgbClr val="000000"/>
                    </a:solidFill>
                    <a:latin typeface="+mn-ea"/>
                    <a:cs typeface="Times New Roman" panose="02020603050405020304" pitchFamily="18" charset="0"/>
                  </a:rPr>
                  <a:t>富氧燃烧</a:t>
                </a:r>
                <a:r>
                  <a:rPr lang="en-US" altLang="zh-CN" kern="100">
                    <a:solidFill>
                      <a:srgbClr val="000000"/>
                    </a:solidFill>
                    <a:latin typeface="+mn-ea"/>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，提高火电站的煤电转化效率</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标准煤的热值为</a:t>
                </a:r>
                <a:r>
                  <a:rPr lang="en-US" altLang="zh-CN" kern="100">
                    <a:solidFill>
                      <a:srgbClr val="000000"/>
                    </a:solidFill>
                    <a:ea typeface="宋体" panose="02010600030101010101" pitchFamily="2" charset="-122"/>
                    <a:cs typeface="Times New Roman" panose="02020603050405020304" pitchFamily="18" charset="0"/>
                  </a:rPr>
                  <a:t>2.9×10</a:t>
                </a:r>
                <a:r>
                  <a:rPr lang="en-US" altLang="zh-CN" kern="100" baseline="30000">
                    <a:solidFill>
                      <a:srgbClr val="000000"/>
                    </a:solidFill>
                    <a:ea typeface="宋体" panose="02010600030101010101" pitchFamily="2" charset="-122"/>
                    <a:cs typeface="Times New Roman" panose="02020603050405020304" pitchFamily="18" charset="0"/>
                  </a:rPr>
                  <a:t>7</a:t>
                </a:r>
                <a:r>
                  <a:rPr lang="en-US" altLang="zh-CN" kern="100">
                    <a:solidFill>
                      <a:srgbClr val="000000"/>
                    </a:solidFill>
                    <a:ea typeface="楷体" panose="02010609060101010101" pitchFamily="49" charset="-122"/>
                    <a:cs typeface="Times New Roman" panose="02020603050405020304" pitchFamily="18" charset="0"/>
                  </a:rPr>
                  <a:t>J/kg</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ffectLst/>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50394"/>
              </a:xfrm>
              <a:blipFill>
                <a:blip r:embed="rId2"/>
                <a:stretch>
                  <a:fillRect l="-796" r="-3556" b="-61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323695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）某风电站总装机功率为</a:t>
            </a:r>
            <a:r>
              <a:rPr lang="en-US" altLang="zh-CN" kern="100">
                <a:solidFill>
                  <a:srgbClr val="000000"/>
                </a:solidFill>
                <a:ea typeface="宋体" panose="02010600030101010101" pitchFamily="2" charset="-122"/>
                <a:cs typeface="Times New Roman" panose="02020603050405020304" pitchFamily="18" charset="0"/>
              </a:rPr>
              <a:t>10</a:t>
            </a:r>
            <a:r>
              <a:rPr lang="en-US" altLang="zh-CN" kern="100" baseline="300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ea typeface="宋体" panose="02010600030101010101" pitchFamily="2" charset="-122"/>
                <a:cs typeface="Times New Roman" panose="02020603050405020304" pitchFamily="18" charset="0"/>
              </a:rPr>
              <a:t>kW</a:t>
            </a:r>
            <a:r>
              <a:rPr lang="zh-CN" altLang="zh-CN" kern="100">
                <a:solidFill>
                  <a:srgbClr val="000000"/>
                </a:solidFill>
                <a:ea typeface="宋体" panose="02010600030101010101" pitchFamily="2" charset="-122"/>
                <a:cs typeface="Times New Roman" panose="02020603050405020304" pitchFamily="18" charset="0"/>
              </a:rPr>
              <a:t>，平均每天工作时长以</a:t>
            </a:r>
            <a:r>
              <a:rPr lang="en-US" altLang="zh-CN" kern="100" smtClean="0">
                <a:solidFill>
                  <a:srgbClr val="000000"/>
                </a:solidFill>
                <a:ea typeface="宋体" panose="02010600030101010101" pitchFamily="2" charset="-122"/>
                <a:cs typeface="Times New Roman" panose="02020603050405020304" pitchFamily="18" charset="0"/>
              </a:rPr>
              <a:t>10 h</a:t>
            </a:r>
            <a:r>
              <a:rPr lang="zh-CN" altLang="zh-CN" kern="100">
                <a:solidFill>
                  <a:srgbClr val="000000"/>
                </a:solidFill>
                <a:ea typeface="宋体" panose="02010600030101010101" pitchFamily="2" charset="-122"/>
                <a:cs typeface="Times New Roman" panose="02020603050405020304" pitchFamily="18" charset="0"/>
              </a:rPr>
              <a:t>计</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若风电站以总装机功率工作时，</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天所发出的电能中，有</a:t>
            </a:r>
            <a:r>
              <a:rPr lang="en-US" altLang="zh-CN" kern="100">
                <a:solidFill>
                  <a:srgbClr val="000000"/>
                </a:solidFill>
                <a:ea typeface="宋体" panose="02010600030101010101" pitchFamily="2" charset="-122"/>
                <a:cs typeface="Times New Roman" panose="02020603050405020304" pitchFamily="18" charset="0"/>
              </a:rPr>
              <a:t>8.2×10</a:t>
            </a:r>
            <a:r>
              <a:rPr lang="en-US" altLang="zh-CN" kern="100" baseline="300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ea typeface="宋体" panose="02010600030101010101" pitchFamily="2" charset="-122"/>
                <a:cs typeface="Times New Roman" panose="02020603050405020304" pitchFamily="18" charset="0"/>
              </a:rPr>
              <a:t>kW∙h</a:t>
            </a:r>
            <a:r>
              <a:rPr lang="zh-CN" altLang="zh-CN" kern="100">
                <a:solidFill>
                  <a:srgbClr val="000000"/>
                </a:solidFill>
                <a:ea typeface="宋体" panose="02010600030101010101" pitchFamily="2" charset="-122"/>
                <a:cs typeface="Times New Roman" panose="02020603050405020304" pitchFamily="18" charset="0"/>
              </a:rPr>
              <a:t>的电能供给电网，富余的电能全部用于电解水制氢（</a:t>
            </a:r>
            <a:r>
              <a:rPr lang="zh-CN" altLang="zh-CN" kern="100">
                <a:solidFill>
                  <a:srgbClr val="000000"/>
                </a:solidFill>
                <a:ea typeface="楷体" panose="02010609060101010101" pitchFamily="49" charset="-122"/>
                <a:cs typeface="Times New Roman" panose="02020603050405020304" pitchFamily="18" charset="0"/>
              </a:rPr>
              <a:t>每产生</a:t>
            </a:r>
            <a:r>
              <a:rPr lang="en-US" altLang="zh-CN" kern="100" smtClean="0">
                <a:solidFill>
                  <a:srgbClr val="000000"/>
                </a:solidFill>
                <a:ea typeface="楷体" panose="02010609060101010101" pitchFamily="49" charset="-122"/>
                <a:cs typeface="Times New Roman" panose="02020603050405020304" pitchFamily="18" charset="0"/>
              </a:rPr>
              <a:t>1 m</a:t>
            </a:r>
            <a:r>
              <a:rPr lang="en-US" altLang="zh-CN" kern="100" baseline="30000" smtClean="0">
                <a:solidFill>
                  <a:srgbClr val="000000"/>
                </a:solidFill>
                <a:ea typeface="楷体" panose="02010609060101010101" pitchFamily="49" charset="-122"/>
                <a:cs typeface="Times New Roman" panose="02020603050405020304" pitchFamily="18" charset="0"/>
              </a:rPr>
              <a:t>3</a:t>
            </a:r>
            <a:r>
              <a:rPr lang="zh-CN" altLang="zh-CN" kern="100">
                <a:solidFill>
                  <a:srgbClr val="000000"/>
                </a:solidFill>
                <a:ea typeface="楷体" panose="02010609060101010101" pitchFamily="49" charset="-122"/>
                <a:cs typeface="Times New Roman" panose="02020603050405020304" pitchFamily="18" charset="0"/>
              </a:rPr>
              <a:t>氢气消耗</a:t>
            </a:r>
            <a:r>
              <a:rPr lang="en-US" altLang="zh-CN" kern="100">
                <a:solidFill>
                  <a:srgbClr val="000000"/>
                </a:solidFill>
                <a:ea typeface="楷体" panose="02010609060101010101" pitchFamily="49" charset="-122"/>
                <a:cs typeface="Times New Roman" panose="02020603050405020304" pitchFamily="18" charset="0"/>
              </a:rPr>
              <a:t>3</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6kW∙h</a:t>
            </a:r>
            <a:r>
              <a:rPr lang="zh-CN" altLang="zh-CN" kern="100">
                <a:solidFill>
                  <a:srgbClr val="000000"/>
                </a:solidFill>
                <a:ea typeface="楷体" panose="02010609060101010101" pitchFamily="49" charset="-122"/>
                <a:cs typeface="Times New Roman" panose="02020603050405020304" pitchFamily="18" charset="0"/>
              </a:rPr>
              <a:t>的电能</a:t>
            </a:r>
            <a:r>
              <a:rPr lang="zh-CN" altLang="zh-CN" kern="100">
                <a:solidFill>
                  <a:srgbClr val="000000"/>
                </a:solidFill>
                <a:ea typeface="宋体" panose="02010600030101010101" pitchFamily="2" charset="-122"/>
                <a:cs typeface="Times New Roman" panose="02020603050405020304" pitchFamily="18" charset="0"/>
              </a:rPr>
              <a:t>），产生的氢气完全燃烧时，释放的热量为多少？（</a:t>
            </a:r>
            <a:r>
              <a:rPr lang="zh-CN" altLang="zh-CN" kern="100">
                <a:solidFill>
                  <a:srgbClr val="000000"/>
                </a:solidFill>
                <a:ea typeface="楷体" panose="02010609060101010101" pitchFamily="49" charset="-122"/>
                <a:cs typeface="Times New Roman" panose="02020603050405020304" pitchFamily="18" charset="0"/>
              </a:rPr>
              <a:t>氢气的热值为</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28</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10</a:t>
            </a:r>
            <a:r>
              <a:rPr lang="en-US" altLang="zh-CN" kern="100" baseline="30000">
                <a:solidFill>
                  <a:srgbClr val="000000"/>
                </a:solidFill>
                <a:ea typeface="楷体" panose="02010609060101010101" pitchFamily="49" charset="-122"/>
                <a:cs typeface="Times New Roman" panose="02020603050405020304" pitchFamily="18" charset="0"/>
              </a:rPr>
              <a:t>7</a:t>
            </a:r>
            <a:r>
              <a:rPr lang="en-US" altLang="zh-CN" kern="100">
                <a:solidFill>
                  <a:srgbClr val="000000"/>
                </a:solidFill>
                <a:ea typeface="楷体" panose="02010609060101010101" pitchFamily="49" charset="-122"/>
                <a:cs typeface="Times New Roman" panose="02020603050405020304" pitchFamily="18" charset="0"/>
              </a:rPr>
              <a:t>J/m</a:t>
            </a:r>
            <a:r>
              <a:rPr lang="en-US" altLang="zh-CN" kern="100" baseline="30000">
                <a:solidFill>
                  <a:srgbClr val="000000"/>
                </a:solidFill>
                <a:ea typeface="楷体" panose="02010609060101010101" pitchFamily="49" charset="-122"/>
                <a:cs typeface="Times New Roman" panose="02020603050405020304" pitchFamily="18" charset="0"/>
              </a:rPr>
              <a:t>3</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sp>
        <p:nvSpPr>
          <p:cNvPr id="3" name="矩形 2"/>
          <p:cNvSpPr/>
          <p:nvPr/>
        </p:nvSpPr>
        <p:spPr>
          <a:xfrm>
            <a:off x="406574" y="2973692"/>
            <a:ext cx="1534266" cy="576248"/>
          </a:xfrm>
          <a:prstGeom prst="rect">
            <a:avLst/>
          </a:prstGeom>
        </p:spPr>
        <p:txBody>
          <a:bodyPr wrap="none">
            <a:spAutoFit/>
          </a:bodyPr>
          <a:lstStyle/>
          <a:p>
            <a:pPr algn="just">
              <a:lnSpc>
                <a:spcPct val="150000"/>
              </a:lnSpc>
              <a:spcAft>
                <a:spcPts val="0"/>
              </a:spcAft>
            </a:pPr>
            <a:r>
              <a:rPr lang="en-US" altLang="zh-CN" sz="2400" kern="100">
                <a:latin typeface="+mn-lt"/>
                <a:cs typeface="Times New Roman" panose="02020603050405020304" pitchFamily="18" charset="0"/>
              </a:rPr>
              <a:t>6.4×10</a:t>
            </a:r>
            <a:r>
              <a:rPr lang="en-US" altLang="zh-CN" sz="2400" kern="100" baseline="30000">
                <a:latin typeface="+mn-lt"/>
                <a:ea typeface="黑体" panose="02010609060101010101" pitchFamily="49" charset="-122"/>
                <a:cs typeface="Times New Roman" panose="02020603050405020304" pitchFamily="18" charset="0"/>
              </a:rPr>
              <a:t>11</a:t>
            </a:r>
            <a:r>
              <a:rPr lang="en-US" altLang="zh-CN" sz="2400" kern="100">
                <a:latin typeface="+mn-lt"/>
                <a:ea typeface="黑体" panose="02010609060101010101" pitchFamily="49" charset="-122"/>
                <a:cs typeface="Times New Roman" panose="02020603050405020304" pitchFamily="18" charset="0"/>
              </a:rPr>
              <a:t>J</a:t>
            </a:r>
            <a:endParaRPr lang="zh-CN" altLang="zh-CN" sz="1400" kern="100">
              <a:latin typeface="+mn-lt"/>
              <a:cs typeface="Times New Roman" panose="02020603050405020304" pitchFamily="18" charset="0"/>
            </a:endParaRPr>
          </a:p>
        </p:txBody>
      </p:sp>
      <p:sp>
        <p:nvSpPr>
          <p:cNvPr id="4" name="内容占位符 1"/>
          <p:cNvSpPr txBox="1">
            <a:spLocks/>
          </p:cNvSpPr>
          <p:nvPr/>
        </p:nvSpPr>
        <p:spPr bwMode="auto">
          <a:xfrm>
            <a:off x="360854" y="3573016"/>
            <a:ext cx="695848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2</a:t>
            </a:r>
            <a:r>
              <a:rPr lang="zh-CN" altLang="zh-CN" kern="100" smtClean="0">
                <a:solidFill>
                  <a:srgbClr val="000000"/>
                </a:solidFill>
                <a:ea typeface="宋体" panose="02010600030101010101" pitchFamily="2" charset="-122"/>
                <a:cs typeface="Times New Roman" panose="02020603050405020304" pitchFamily="18" charset="0"/>
              </a:rPr>
              <a:t>）假设火电站通过</a:t>
            </a:r>
            <a:r>
              <a:rPr lang="en-US" altLang="zh-CN" kern="100" smtClean="0">
                <a:solidFill>
                  <a:srgbClr val="000000"/>
                </a:solidFill>
                <a:latin typeface="+mj-ea"/>
                <a:ea typeface="+mj-ea"/>
                <a:cs typeface="Times New Roman" panose="02020603050405020304" pitchFamily="18" charset="0"/>
              </a:rPr>
              <a:t>“</a:t>
            </a:r>
            <a:r>
              <a:rPr lang="zh-CN" altLang="zh-CN" kern="100" smtClean="0">
                <a:solidFill>
                  <a:srgbClr val="000000"/>
                </a:solidFill>
                <a:ea typeface="宋体" panose="02010600030101010101" pitchFamily="2" charset="-122"/>
                <a:cs typeface="Times New Roman" panose="02020603050405020304" pitchFamily="18" charset="0"/>
              </a:rPr>
              <a:t>富氧燃烧</a:t>
            </a:r>
            <a:r>
              <a:rPr lang="en-US" altLang="zh-CN" kern="100" smtClean="0">
                <a:solidFill>
                  <a:srgbClr val="000000"/>
                </a:solidFill>
                <a:latin typeface="+mj-ea"/>
                <a:ea typeface="+mj-ea"/>
                <a:cs typeface="Times New Roman" panose="02020603050405020304" pitchFamily="18" charset="0"/>
              </a:rPr>
              <a:t>”</a:t>
            </a:r>
            <a:r>
              <a:rPr lang="zh-CN" altLang="zh-CN" kern="100" smtClean="0">
                <a:solidFill>
                  <a:srgbClr val="000000"/>
                </a:solidFill>
                <a:ea typeface="宋体" panose="02010600030101010101" pitchFamily="2" charset="-122"/>
                <a:cs typeface="Times New Roman" panose="02020603050405020304" pitchFamily="18" charset="0"/>
              </a:rPr>
              <a:t>技术，使煤炭完全燃烧，可实现每消耗</a:t>
            </a:r>
            <a:r>
              <a:rPr lang="en-US" altLang="zh-CN" kern="100" smtClean="0">
                <a:solidFill>
                  <a:srgbClr val="000000"/>
                </a:solidFill>
                <a:ea typeface="宋体" panose="02010600030101010101" pitchFamily="2" charset="-122"/>
                <a:cs typeface="Times New Roman" panose="02020603050405020304" pitchFamily="18" charset="0"/>
              </a:rPr>
              <a:t>0.31 kg</a:t>
            </a:r>
            <a:r>
              <a:rPr lang="zh-CN" altLang="zh-CN" kern="100" smtClean="0">
                <a:solidFill>
                  <a:srgbClr val="000000"/>
                </a:solidFill>
                <a:ea typeface="宋体" panose="02010600030101010101" pitchFamily="2" charset="-122"/>
                <a:cs typeface="Times New Roman" panose="02020603050405020304" pitchFamily="18" charset="0"/>
              </a:rPr>
              <a:t>的标准煤，发出</a:t>
            </a:r>
            <a:r>
              <a:rPr lang="en-US" altLang="zh-CN" kern="100" smtClean="0">
                <a:solidFill>
                  <a:srgbClr val="000000"/>
                </a:solidFill>
                <a:ea typeface="宋体" panose="02010600030101010101" pitchFamily="2" charset="-122"/>
                <a:cs typeface="Times New Roman" panose="02020603050405020304" pitchFamily="18" charset="0"/>
              </a:rPr>
              <a:t>1kW∙h</a:t>
            </a:r>
            <a:r>
              <a:rPr lang="zh-CN" altLang="zh-CN" kern="100" smtClean="0">
                <a:solidFill>
                  <a:srgbClr val="000000"/>
                </a:solidFill>
                <a:ea typeface="宋体" panose="02010600030101010101" pitchFamily="2" charset="-122"/>
                <a:cs typeface="Times New Roman" panose="02020603050405020304" pitchFamily="18" charset="0"/>
              </a:rPr>
              <a:t>的电能，则</a:t>
            </a:r>
            <a:r>
              <a:rPr lang="en-US" altLang="zh-CN" kern="100" smtClean="0">
                <a:solidFill>
                  <a:srgbClr val="000000"/>
                </a:solidFill>
                <a:ea typeface="宋体" panose="02010600030101010101" pitchFamily="2" charset="-122"/>
                <a:cs typeface="Times New Roman" panose="02020603050405020304" pitchFamily="18" charset="0"/>
              </a:rPr>
              <a:t>“</a:t>
            </a:r>
            <a:r>
              <a:rPr lang="zh-CN" altLang="zh-CN" kern="100" smtClean="0">
                <a:solidFill>
                  <a:srgbClr val="000000"/>
                </a:solidFill>
                <a:ea typeface="宋体" panose="02010600030101010101" pitchFamily="2" charset="-122"/>
                <a:cs typeface="Times New Roman" panose="02020603050405020304" pitchFamily="18" charset="0"/>
              </a:rPr>
              <a:t>富氧燃烧</a:t>
            </a:r>
            <a:r>
              <a:rPr lang="en-US" altLang="zh-CN" kern="100" smtClean="0">
                <a:solidFill>
                  <a:srgbClr val="000000"/>
                </a:solidFill>
                <a:ea typeface="宋体" panose="02010600030101010101" pitchFamily="2" charset="-122"/>
                <a:cs typeface="Times New Roman" panose="02020603050405020304" pitchFamily="18" charset="0"/>
              </a:rPr>
              <a:t>”</a:t>
            </a:r>
            <a:r>
              <a:rPr lang="zh-CN" altLang="zh-CN" kern="100" smtClean="0">
                <a:solidFill>
                  <a:srgbClr val="000000"/>
                </a:solidFill>
                <a:ea typeface="宋体" panose="02010600030101010101" pitchFamily="2" charset="-122"/>
                <a:cs typeface="Times New Roman" panose="02020603050405020304" pitchFamily="18" charset="0"/>
              </a:rPr>
              <a:t>条件下，煤电转化效率是多少？</a:t>
            </a:r>
            <a:endParaRPr lang="zh-CN" altLang="zh-CN" sz="1400" kern="100">
              <a:ea typeface="宋体" panose="02010600030101010101" pitchFamily="2" charset="-122"/>
              <a:cs typeface="Times New Roman" panose="02020603050405020304" pitchFamily="18" charset="0"/>
            </a:endParaRPr>
          </a:p>
        </p:txBody>
      </p:sp>
      <p:sp>
        <p:nvSpPr>
          <p:cNvPr id="5" name="矩形 4"/>
          <p:cNvSpPr/>
          <p:nvPr/>
        </p:nvSpPr>
        <p:spPr>
          <a:xfrm>
            <a:off x="406574" y="5733256"/>
            <a:ext cx="800219" cy="646331"/>
          </a:xfrm>
          <a:prstGeom prst="rect">
            <a:avLst/>
          </a:prstGeom>
        </p:spPr>
        <p:txBody>
          <a:bodyPr wrap="none">
            <a:spAutoFit/>
          </a:bodyPr>
          <a:lstStyle/>
          <a:p>
            <a:pPr algn="just">
              <a:lnSpc>
                <a:spcPct val="150000"/>
              </a:lnSpc>
              <a:spcAft>
                <a:spcPts val="0"/>
              </a:spcAft>
            </a:pPr>
            <a:r>
              <a:rPr lang="en-US" altLang="zh-CN" sz="2400" kern="100">
                <a:ea typeface="黑体" panose="02010609060101010101" pitchFamily="49" charset="-122"/>
                <a:cs typeface="Times New Roman" panose="02020603050405020304" pitchFamily="18" charset="0"/>
              </a:rPr>
              <a:t>40%</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7365062" y="2858650"/>
            <a:ext cx="4732288" cy="3090630"/>
          </a:xfrm>
          <a:prstGeom prst="rect">
            <a:avLst/>
          </a:prstGeom>
        </p:spPr>
      </p:pic>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）若采用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富氧燃烧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技术后，煤电转化效率相比技术革新之前提高了</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，则同样发出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kW</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的电能，相比应用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富氧燃烧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技术前，能节约多少千克标准煤</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911840"/>
            <a:ext cx="1279517" cy="579967"/>
          </a:xfrm>
          <a:prstGeom prst="rect">
            <a:avLst/>
          </a:prstGeom>
        </p:spPr>
        <p:txBody>
          <a:bodyPr wrap="none">
            <a:spAutoFit/>
          </a:bodyPr>
          <a:lstStyle/>
          <a:p>
            <a:pPr algn="just">
              <a:lnSpc>
                <a:spcPct val="150000"/>
              </a:lnSpc>
              <a:spcAft>
                <a:spcPts val="0"/>
              </a:spcAft>
            </a:pP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035 kg</a:t>
            </a:r>
            <a:endParaRPr lang="zh-CN" altLang="zh-CN" sz="1400" kern="100">
              <a:latin typeface="+mn-lt"/>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687684" y="1911840"/>
            <a:ext cx="6832188" cy="4462063"/>
          </a:xfrm>
          <a:prstGeom prst="rect">
            <a:avLst/>
          </a:prstGeom>
        </p:spPr>
      </p:pic>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）为了减小钢索承受的拉力，可适当</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）钢索悬挂点在桥塔上的高度，理由</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b="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468358" y="3155618"/>
            <a:ext cx="9225120" cy="3096345"/>
          </a:xfrm>
          <a:prstGeom prst="rect">
            <a:avLst/>
          </a:prstGeom>
        </p:spPr>
      </p:pic>
      <p:sp>
        <p:nvSpPr>
          <p:cNvPr id="4" name="矩形 3"/>
          <p:cNvSpPr/>
          <p:nvPr/>
        </p:nvSpPr>
        <p:spPr>
          <a:xfrm>
            <a:off x="6239222" y="83671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升高　</a:t>
            </a:r>
            <a:endParaRPr lang="zh-CN" altLang="en-US"/>
          </a:p>
        </p:txBody>
      </p:sp>
      <p:sp>
        <p:nvSpPr>
          <p:cNvPr id="5" name="矩形 4"/>
          <p:cNvSpPr/>
          <p:nvPr/>
        </p:nvSpPr>
        <p:spPr>
          <a:xfrm>
            <a:off x="360854" y="1242626"/>
            <a:ext cx="11440128" cy="175432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由</a:t>
            </a:r>
            <a:r>
              <a:rPr lang="zh-CN" altLang="zh-CN" sz="2400" kern="100">
                <a:ea typeface="黑体" panose="02010609060101010101" pitchFamily="49" charset="-122"/>
                <a:cs typeface="Times New Roman" panose="02020603050405020304" pitchFamily="18" charset="0"/>
              </a:rPr>
              <a:t>图可知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若升高钢索悬挂点在桥塔上的高度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即增加支点</a:t>
            </a:r>
            <a:r>
              <a:rPr lang="en-US" altLang="zh-CN" sz="2400" i="1" kern="100">
                <a:cs typeface="Times New Roman" panose="02020603050405020304" pitchFamily="18" charset="0"/>
              </a:rPr>
              <a:t>O</a:t>
            </a:r>
            <a:r>
              <a:rPr lang="zh-CN" altLang="zh-CN" sz="2400" kern="100">
                <a:ea typeface="黑体" panose="02010609060101010101" pitchFamily="49" charset="-122"/>
                <a:cs typeface="Times New Roman" panose="02020603050405020304" pitchFamily="18" charset="0"/>
              </a:rPr>
              <a:t>到</a:t>
            </a:r>
            <a:r>
              <a:rPr lang="en-US" altLang="zh-CN" sz="2400" i="1" kern="100">
                <a:cs typeface="Times New Roman" panose="02020603050405020304" pitchFamily="18" charset="0"/>
              </a:rPr>
              <a:t>F</a:t>
            </a:r>
            <a:r>
              <a:rPr lang="en-US" altLang="zh-CN" sz="2400" kern="100" baseline="-250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的距离</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即增大了拉力的力臂</a:t>
            </a:r>
            <a:r>
              <a:rPr lang="en-US" altLang="zh-CN" sz="2400" i="1" kern="100">
                <a:cs typeface="Times New Roman" panose="02020603050405020304" pitchFamily="18" charset="0"/>
              </a:rPr>
              <a:t>l</a:t>
            </a:r>
            <a:r>
              <a:rPr lang="en-US" altLang="zh-CN" sz="2400" kern="100" baseline="-25000">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根据杠杆平衡条件可知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在阻力和阻力臂不变的情况下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拉力的力臂越大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桥对钢索的拉力就越</a:t>
            </a:r>
            <a:r>
              <a:rPr lang="zh-CN" altLang="zh-CN" sz="2400" kern="100" smtClean="0">
                <a:ea typeface="黑体" panose="02010609060101010101" pitchFamily="49" charset="-122"/>
                <a:cs typeface="Times New Roman" panose="02020603050405020304" pitchFamily="18" charset="0"/>
              </a:rPr>
              <a:t>小</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是旅游景区某大山及其等高线地形图的示意图，</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是山上的两个位置，地形图上的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分别对应</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为垂直电梯通道，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为水平隧道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某游客乘电梯从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，再通过隧道到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中画出电梯静止时，电梯内游客受力的示意图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2262" y="301399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6455246" y="2924944"/>
            <a:ext cx="3816424" cy="3364363"/>
          </a:xfrm>
          <a:prstGeom prst="rect">
            <a:avLst/>
          </a:prstGeom>
        </p:spPr>
      </p:pic>
      <p:pic>
        <p:nvPicPr>
          <p:cNvPr id="6" name="图片 5"/>
          <p:cNvPicPr>
            <a:picLocks noChangeAspect="1"/>
          </p:cNvPicPr>
          <p:nvPr/>
        </p:nvPicPr>
        <p:blipFill>
          <a:blip r:embed="rId3"/>
          <a:stretch>
            <a:fillRect/>
          </a:stretch>
        </p:blipFill>
        <p:spPr>
          <a:xfrm>
            <a:off x="3790950" y="3030072"/>
            <a:ext cx="1944216" cy="3388022"/>
          </a:xfrm>
          <a:prstGeom prst="rect">
            <a:avLst/>
          </a:prstGeom>
        </p:spPr>
      </p:pic>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）电梯下行过程中，以</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）为参照物，电梯内游客是静止的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，游客在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段和</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段经历的时间相等，则游客在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段的平均速度</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段的平均速度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）游客重力为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的过程中，其重力做的功为 </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J</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18942" y="2984361"/>
            <a:ext cx="3960440" cy="3491321"/>
          </a:xfrm>
          <a:prstGeom prst="rect">
            <a:avLst/>
          </a:prstGeom>
        </p:spPr>
      </p:pic>
      <p:sp>
        <p:nvSpPr>
          <p:cNvPr id="4" name="矩形 3"/>
          <p:cNvSpPr/>
          <p:nvPr/>
        </p:nvSpPr>
        <p:spPr>
          <a:xfrm>
            <a:off x="4511030" y="81572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电梯</a:t>
            </a:r>
            <a:endParaRPr lang="zh-CN" altLang="en-US"/>
          </a:p>
        </p:txBody>
      </p:sp>
      <p:sp>
        <p:nvSpPr>
          <p:cNvPr id="5" name="矩形 4"/>
          <p:cNvSpPr/>
          <p:nvPr/>
        </p:nvSpPr>
        <p:spPr>
          <a:xfrm>
            <a:off x="2987525" y="194197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小于</a:t>
            </a:r>
            <a:endParaRPr lang="zh-CN" altLang="en-US"/>
          </a:p>
        </p:txBody>
      </p:sp>
      <p:sp>
        <p:nvSpPr>
          <p:cNvPr id="6" name="矩形 5"/>
          <p:cNvSpPr/>
          <p:nvPr/>
        </p:nvSpPr>
        <p:spPr>
          <a:xfrm>
            <a:off x="8704746" y="2522696"/>
            <a:ext cx="1058303" cy="461665"/>
          </a:xfrm>
          <a:prstGeom prst="rect">
            <a:avLst/>
          </a:prstGeom>
        </p:spPr>
        <p:txBody>
          <a:bodyPr wrap="none">
            <a:spAutoFit/>
          </a:bodyPr>
          <a:lstStyle/>
          <a:p>
            <a:r>
              <a:rPr lang="en-US" altLang="zh-CN" sz="2400">
                <a:ea typeface="等线" panose="02010600030101010101" pitchFamily="2" charset="-122"/>
              </a:rPr>
              <a:t>4</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4</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358264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）近年来，我国探月工程不断取得突破性成果，并计划于</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2035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年前基本建成月球科研站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为支撑月球科研站等深空探测重大工程，</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29</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天都一号</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通导技术试验星成功完成全球首次白天强光干扰条件下的地月空间激光测距技术试验，有效拓展了激光测距技术的观测窗口，过程示意如图所示</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研究人员表示未来</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嫦娥八号</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将会携带试验装置登陆月球开展试验，比如聚焦太阳光熔化月壤，获得可以用于月球科研站建设的材料等</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月球环境近似为真空</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大约是地球上</a:t>
                </a:r>
                <a:r>
                  <a:rPr lang="en-US" altLang="zh-CN" i="1"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14:m>
                  <m:oMath xmlns:m="http://schemas.openxmlformats.org/officeDocument/2006/math">
                    <m:f>
                      <m:fPr>
                        <m:ctrlPr>
                          <a:rPr lang="zh-CN" altLang="zh-CN" i="1" kern="100"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kern="100"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6</m:t>
                        </m:r>
                      </m:den>
                    </m:f>
                  </m:oMath>
                </a14:m>
                <a:r>
                  <a:rPr lang="en-US" altLang="zh-CN" kern="100"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3582647"/>
              </a:xfrm>
              <a:blipFill>
                <a:blip r:embed="rId2"/>
                <a:stretch>
                  <a:fillRect l="-796" r="-849" b="-852"/>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235856" y="4059820"/>
            <a:ext cx="3735844" cy="2530038"/>
          </a:xfrm>
          <a:prstGeom prst="rect">
            <a:avLst/>
          </a:prstGeom>
        </p:spPr>
      </p:pic>
    </p:spTree>
    <p:extLst>
      <p:ext uri="{BB962C8B-B14F-4D97-AF65-F5344CB8AC3E}">
        <p14:creationId xmlns:p14="http://schemas.microsoft.com/office/powerpoint/2010/main" val="3774653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）聚焦太阳光熔化月壤的过程中</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能转化为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）测控站与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天都一号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间的信号传递利用的是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EFEFE"/>
              </a:clrFrom>
              <a:clrTo>
                <a:srgbClr val="FEFEFE">
                  <a:alpha val="0"/>
                </a:srgbClr>
              </a:clrTo>
            </a:clrChange>
          </a:blip>
          <a:stretch>
            <a:fillRect/>
          </a:stretch>
        </p:blipFill>
        <p:spPr>
          <a:xfrm>
            <a:off x="2659039" y="1979824"/>
            <a:ext cx="6192688" cy="4193895"/>
          </a:xfrm>
          <a:prstGeom prst="rect">
            <a:avLst/>
          </a:prstGeom>
        </p:spPr>
      </p:pic>
      <p:sp>
        <p:nvSpPr>
          <p:cNvPr id="4" name="矩形 3"/>
          <p:cNvSpPr/>
          <p:nvPr/>
        </p:nvSpPr>
        <p:spPr>
          <a:xfrm>
            <a:off x="5547375" y="823700"/>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太阳　</a:t>
            </a:r>
            <a:endParaRPr lang="zh-CN" altLang="en-US"/>
          </a:p>
        </p:txBody>
      </p:sp>
      <p:sp>
        <p:nvSpPr>
          <p:cNvPr id="5" name="矩形 4"/>
          <p:cNvSpPr/>
          <p:nvPr/>
        </p:nvSpPr>
        <p:spPr>
          <a:xfrm>
            <a:off x="8450015" y="849578"/>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内</a:t>
            </a:r>
            <a:endParaRPr lang="zh-CN" altLang="en-US"/>
          </a:p>
        </p:txBody>
      </p:sp>
      <p:sp>
        <p:nvSpPr>
          <p:cNvPr id="6" name="矩形 5"/>
          <p:cNvSpPr/>
          <p:nvPr/>
        </p:nvSpPr>
        <p:spPr>
          <a:xfrm>
            <a:off x="7738922" y="136692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电磁波</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）假定激光站和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天都一号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之间为真空环境，激光站发射激光和收到回波信号的时间间隔为</a:t>
            </a:r>
            <a:r>
              <a:rPr lang="en-US" altLang="zh-CN" kern="100" smtClean="0">
                <a:solidFill>
                  <a:srgbClr val="000000"/>
                </a:solidFill>
                <a:ea typeface="宋体" panose="02010600030101010101" pitchFamily="2" charset="-122"/>
                <a:cs typeface="Times New Roman" panose="02020603050405020304" pitchFamily="18" charset="0"/>
              </a:rPr>
              <a:t>2.5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，求激光站与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天都一号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激光的传播速度取</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m/s</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）小明畅想未来在月球科研站内的生活：</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未来在月球上，我的质量变小了，完成引体向上更轻松了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请你对小明的畅想作出评析</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2276872"/>
            <a:ext cx="1699504" cy="576248"/>
          </a:xfrm>
          <a:prstGeom prst="rect">
            <a:avLst/>
          </a:prstGeom>
        </p:spPr>
        <p:txBody>
          <a:bodyPr wrap="none">
            <a:spAutoFit/>
          </a:bodyPr>
          <a:lstStyle/>
          <a:p>
            <a:pPr algn="just">
              <a:lnSpc>
                <a:spcPct val="150000"/>
              </a:lnSpc>
              <a:spcAft>
                <a:spcPts val="0"/>
              </a:spcAft>
            </a:pPr>
            <a:r>
              <a:rPr lang="en-US" altLang="zh-CN" sz="2400" kern="100">
                <a:latin typeface="+mn-lt"/>
                <a:cs typeface="Times New Roman" panose="02020603050405020304" pitchFamily="18" charset="0"/>
              </a:rPr>
              <a:t>3.75×10</a:t>
            </a:r>
            <a:r>
              <a:rPr lang="en-US" altLang="zh-CN" sz="2400" kern="100" baseline="30000">
                <a:latin typeface="+mn-lt"/>
                <a:cs typeface="Times New Roman" panose="02020603050405020304" pitchFamily="18" charset="0"/>
              </a:rPr>
              <a:t>8</a:t>
            </a:r>
            <a:r>
              <a:rPr lang="en-US" altLang="zh-CN" sz="2400" kern="100">
                <a:latin typeface="+mn-lt"/>
                <a:ea typeface="黑体" panose="02010609060101010101" pitchFamily="49" charset="-122"/>
                <a:cs typeface="Times New Roman" panose="02020603050405020304" pitchFamily="18" charset="0"/>
              </a:rPr>
              <a:t>m</a:t>
            </a:r>
            <a:endParaRPr lang="zh-CN" altLang="zh-CN" sz="1400" kern="100">
              <a:latin typeface="+mn-lt"/>
              <a:cs typeface="Times New Roman" panose="02020603050405020304" pitchFamily="18" charset="0"/>
            </a:endParaRPr>
          </a:p>
        </p:txBody>
      </p:sp>
      <p:sp>
        <p:nvSpPr>
          <p:cNvPr id="4" name="矩形 3"/>
          <p:cNvSpPr/>
          <p:nvPr/>
        </p:nvSpPr>
        <p:spPr>
          <a:xfrm>
            <a:off x="262558" y="5734997"/>
            <a:ext cx="9912768"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小明说质量变小了</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是错误的</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完成引体向上更轻松了</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是正确的</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3934966" y="1700808"/>
            <a:ext cx="4465722" cy="3024336"/>
          </a:xfrm>
          <a:prstGeom prst="rect">
            <a:avLst/>
          </a:prstGeom>
        </p:spPr>
      </p:pic>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）桥梁设计需考虑材料受热膨胀，小明设计实验，探究形状和大小相同、材料不同的圆柱体金属棒</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受热伸长量与温度变化量的关系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）初始时金属棒</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的长度和横截面积均</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566814" y="2564904"/>
            <a:ext cx="6805886" cy="2957943"/>
          </a:xfrm>
          <a:prstGeom prst="rect">
            <a:avLst/>
          </a:prstGeom>
        </p:spPr>
      </p:pic>
      <p:sp>
        <p:nvSpPr>
          <p:cNvPr id="3" name="矩形 2"/>
          <p:cNvSpPr/>
          <p:nvPr/>
        </p:nvSpPr>
        <p:spPr>
          <a:xfrm>
            <a:off x="6887294" y="191683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相同</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531</TotalTime>
  <Words>2702</Words>
  <Application>Microsoft Office PowerPoint</Application>
  <PresentationFormat>自定义</PresentationFormat>
  <Paragraphs>131</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442</cp:revision>
  <dcterms:created xsi:type="dcterms:W3CDTF">2020-11-06T05:24:00Z</dcterms:created>
  <dcterms:modified xsi:type="dcterms:W3CDTF">2025-09-10T12:08:49Z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